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26" r:id="rId2"/>
    <p:sldId id="327" r:id="rId3"/>
    <p:sldId id="328" r:id="rId4"/>
    <p:sldId id="329" r:id="rId5"/>
    <p:sldId id="330" r:id="rId6"/>
    <p:sldId id="331" r:id="rId7"/>
    <p:sldId id="332" r:id="rId8"/>
    <p:sldId id="333" r:id="rId9"/>
    <p:sldId id="335" r:id="rId10"/>
    <p:sldId id="336" r:id="rId11"/>
    <p:sldId id="337" r:id="rId12"/>
    <p:sldId id="338" r:id="rId13"/>
    <p:sldId id="339" r:id="rId14"/>
    <p:sldId id="340" r:id="rId15"/>
    <p:sldId id="341" r:id="rId16"/>
    <p:sldId id="342"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DBDBDB"/>
    <a:srgbClr val="C6C6C6"/>
    <a:srgbClr val="595A5D"/>
    <a:srgbClr val="414042"/>
    <a:srgbClr val="DCDCDC"/>
    <a:srgbClr val="4F81BD"/>
    <a:srgbClr val="0C9B2E"/>
    <a:srgbClr val="FFFAD0"/>
    <a:srgbClr val="FFF8AE"/>
    <a:srgbClr val="FCB6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09" autoAdjust="0"/>
    <p:restoredTop sz="95487" autoAdjust="0"/>
  </p:normalViewPr>
  <p:slideViewPr>
    <p:cSldViewPr snapToGrid="0" showGuides="1">
      <p:cViewPr varScale="1">
        <p:scale>
          <a:sx n="118" d="100"/>
          <a:sy n="118" d="100"/>
        </p:scale>
        <p:origin x="-1096" y="-9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commentAuthors" Target="commentAuthors.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07.05.13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‹Nr.›</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lvl1pPr>
              <a:defRPr>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7784" y="2688966"/>
            <a:ext cx="6400800" cy="1749534"/>
          </a:xfrm>
        </p:spPr>
        <p:txBody>
          <a:bodyPr/>
          <a:lstStyle>
            <a:lvl1pPr marL="0" indent="0" algn="l">
              <a:buNone/>
              <a:defRPr sz="2400" b="1">
                <a:solidFill>
                  <a:srgbClr val="FAA63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a:latin typeface="Arial"/>
              </a:defRPr>
            </a:lvl1pPr>
          </a:lstStyle>
          <a:p>
            <a:fld id="{7DA0DECC-A1CD-3A45-A319-FA5814899B6D}" type="datetimeFigureOut">
              <a:rPr lang="en-US" smtClean="0"/>
              <a:pPr/>
              <a:t>07.05.13</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a:latin typeface="Arial"/>
              </a:defRPr>
            </a:lvl1p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a:latin typeface="Arial"/>
              </a:defRPr>
            </a:lvl1pPr>
          </a:lstStyle>
          <a:p>
            <a:fld id="{BA8F736F-EF12-B249-AF0D-385560EED91F}" type="slidenum">
              <a:rPr lang="en-US" smtClean="0"/>
              <a:pPr/>
              <a:t>‹Nr.›</a:t>
            </a:fld>
            <a:endParaRPr lang="en-US" dirty="0"/>
          </a:p>
        </p:txBody>
      </p:sp>
    </p:spTree>
    <p:extLst>
      <p:ext uri="{BB962C8B-B14F-4D97-AF65-F5344CB8AC3E}">
        <p14:creationId xmlns:p14="http://schemas.microsoft.com/office/powerpoint/2010/main" val="3233786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755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75888" y="1674428"/>
            <a:ext cx="5066628" cy="1250668"/>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4006882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84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6394" y="1877752"/>
            <a:ext cx="7772400" cy="1021556"/>
          </a:xfrm>
        </p:spPr>
        <p:txBody>
          <a:bodyPr anchor="ctr">
            <a:noAutofit/>
          </a:bodyPr>
          <a:lstStyle>
            <a:lvl1pPr algn="l">
              <a:defRPr sz="2800" b="1" cap="none"/>
            </a:lvl1pPr>
          </a:lstStyle>
          <a:p>
            <a:r>
              <a:rPr lang="en-US" dirty="0" smtClean="0"/>
              <a:t>Click to edit Master title style</a:t>
            </a:r>
            <a:endParaRPr lang="en-US" dirty="0"/>
          </a:p>
        </p:txBody>
      </p:sp>
    </p:spTree>
    <p:extLst>
      <p:ext uri="{BB962C8B-B14F-4D97-AF65-F5344CB8AC3E}">
        <p14:creationId xmlns:p14="http://schemas.microsoft.com/office/powerpoint/2010/main" val="2124837561"/>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3519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1287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7069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1047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41492269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5000"/>
              </a:schemeClr>
            </a:gs>
          </a:gsLst>
          <a:lin ang="162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41739" y="1391477"/>
            <a:ext cx="8205304" cy="320314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81935" y="4669708"/>
            <a:ext cx="9291483" cy="0"/>
          </a:xfrm>
          <a:prstGeom prst="line">
            <a:avLst/>
          </a:prstGeom>
          <a:ln w="3175" cmpd="sng">
            <a:solidFill>
              <a:srgbClr val="272727"/>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14"/>
          <a:stretch>
            <a:fillRect/>
          </a:stretch>
        </p:blipFill>
        <p:spPr>
          <a:xfrm>
            <a:off x="7982768" y="4779380"/>
            <a:ext cx="704032" cy="263798"/>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457200" rtl="0" eaLnBrk="1" latinLnBrk="0" hangingPunct="1">
        <a:spcBef>
          <a:spcPct val="0"/>
        </a:spcBef>
        <a:buNone/>
        <a:defRPr sz="2800" b="1" i="0" kern="1200">
          <a:solidFill>
            <a:schemeClr val="tx1">
              <a:lumMod val="75000"/>
              <a:lumOff val="25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2800" b="0" i="0" kern="1200">
          <a:solidFill>
            <a:srgbClr val="595A5D"/>
          </a:solidFill>
          <a:latin typeface="Arial"/>
          <a:ea typeface="+mn-ea"/>
          <a:cs typeface="Arial"/>
        </a:defRPr>
      </a:lvl1pPr>
      <a:lvl2pPr marL="742950" indent="-285750" algn="l" defTabSz="457200" rtl="0" eaLnBrk="1" latinLnBrk="0" hangingPunct="1">
        <a:spcBef>
          <a:spcPct val="20000"/>
        </a:spcBef>
        <a:buFont typeface="Arial"/>
        <a:buChar char="–"/>
        <a:defRPr sz="2400" b="0" i="0" kern="1200">
          <a:solidFill>
            <a:srgbClr val="595A5D"/>
          </a:solidFill>
          <a:latin typeface="Arial"/>
          <a:ea typeface="+mn-ea"/>
          <a:cs typeface="Arial"/>
        </a:defRPr>
      </a:lvl2pPr>
      <a:lvl3pPr marL="1143000" indent="-228600" algn="l" defTabSz="457200" rtl="0" eaLnBrk="1" latinLnBrk="0" hangingPunct="1">
        <a:spcBef>
          <a:spcPct val="20000"/>
        </a:spcBef>
        <a:buFont typeface="Arial"/>
        <a:buChar char="•"/>
        <a:defRPr sz="2000" b="0" i="0" kern="1200">
          <a:solidFill>
            <a:srgbClr val="595A5D"/>
          </a:solidFill>
          <a:latin typeface="Arial"/>
          <a:ea typeface="+mn-ea"/>
          <a:cs typeface="Arial"/>
        </a:defRPr>
      </a:lvl3pPr>
      <a:lvl4pPr marL="16002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4pPr>
      <a:lvl5pPr marL="2057400" indent="-228600" algn="l" defTabSz="457200" rtl="0" eaLnBrk="1" latinLnBrk="0" hangingPunct="1">
        <a:spcBef>
          <a:spcPct val="20000"/>
        </a:spcBef>
        <a:buFont typeface="Arial"/>
        <a:buChar char="»"/>
        <a:defRPr sz="1800" b="0" i="0" kern="1200">
          <a:solidFill>
            <a:srgbClr val="595A5D"/>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5" Type="http://schemas.openxmlformats.org/officeDocument/2006/relationships/image" Target="../media/image4.emf"/><Relationship Id="rId6" Type="http://schemas.openxmlformats.org/officeDocument/2006/relationships/image" Target="../media/image5.emf"/><Relationship Id="rId7" Type="http://schemas.openxmlformats.org/officeDocument/2006/relationships/image" Target="../media/image6.emf"/><Relationship Id="rId1" Type="http://schemas.openxmlformats.org/officeDocument/2006/relationships/slideLayout" Target="../slideLayouts/slideLayout1.xml"/><Relationship Id="rId2" Type="http://schemas.openxmlformats.org/officeDocument/2006/relationships/hyperlink" Target="http://aws.amazon.com/architecture/icon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90.png"/><Relationship Id="rId8" Type="http://schemas.openxmlformats.org/officeDocument/2006/relationships/image" Target="../media/image91.png"/><Relationship Id="rId1" Type="http://schemas.openxmlformats.org/officeDocument/2006/relationships/slideLayout" Target="../slideLayouts/slideLayout6.xml"/><Relationship Id="rId2" Type="http://schemas.openxmlformats.org/officeDocument/2006/relationships/image" Target="../media/image85.png"/></Relationships>
</file>

<file path=ppt/slides/_rels/slide11.xml.rels><?xml version="1.0" encoding="UTF-8" standalone="yes"?>
<Relationships xmlns="http://schemas.openxmlformats.org/package/2006/relationships"><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6" Type="http://schemas.openxmlformats.org/officeDocument/2006/relationships/image" Target="../media/image106.png"/><Relationship Id="rId1" Type="http://schemas.openxmlformats.org/officeDocument/2006/relationships/slideLayout" Target="../slideLayouts/slideLayout6.xml"/><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0.png"/><Relationship Id="rId6" Type="http://schemas.openxmlformats.org/officeDocument/2006/relationships/image" Target="../media/image111.png"/><Relationship Id="rId1" Type="http://schemas.openxmlformats.org/officeDocument/2006/relationships/slideLayout" Target="../slideLayouts/slideLayout6.xml"/><Relationship Id="rId2" Type="http://schemas.openxmlformats.org/officeDocument/2006/relationships/image" Target="../media/image107.png"/></Relationships>
</file>

<file path=ppt/slides/_rels/slide13.xml.rels><?xml version="1.0" encoding="UTF-8" standalone="yes"?>
<Relationships xmlns="http://schemas.openxmlformats.org/package/2006/relationships"><Relationship Id="rId11" Type="http://schemas.openxmlformats.org/officeDocument/2006/relationships/image" Target="../media/image121.png"/><Relationship Id="rId12" Type="http://schemas.openxmlformats.org/officeDocument/2006/relationships/image" Target="../media/image122.png"/><Relationship Id="rId13" Type="http://schemas.openxmlformats.org/officeDocument/2006/relationships/image" Target="../media/image123.png"/><Relationship Id="rId1" Type="http://schemas.openxmlformats.org/officeDocument/2006/relationships/slideLayout" Target="../slideLayouts/slideLayout6.xml"/><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20.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image" Target="../media/image124.emf"/></Relationships>
</file>

<file path=ppt/slides/_rels/slide15.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98.png"/><Relationship Id="rId1" Type="http://schemas.openxmlformats.org/officeDocument/2006/relationships/slideLayout" Target="../slideLayouts/slideLayout6.xml"/><Relationship Id="rId2" Type="http://schemas.openxmlformats.org/officeDocument/2006/relationships/image" Target="../media/image105.png"/></Relationships>
</file>

<file path=ppt/slides/_rels/slide16.xml.rels><?xml version="1.0" encoding="UTF-8" standalone="yes"?>
<Relationships xmlns="http://schemas.openxmlformats.org/package/2006/relationships"><Relationship Id="rId3" Type="http://schemas.openxmlformats.org/officeDocument/2006/relationships/image" Target="../media/image126.emf"/><Relationship Id="rId4" Type="http://schemas.openxmlformats.org/officeDocument/2006/relationships/image" Target="../media/image23.png"/><Relationship Id="rId5" Type="http://schemas.openxmlformats.org/officeDocument/2006/relationships/image" Target="../media/image41.png"/><Relationship Id="rId6" Type="http://schemas.openxmlformats.org/officeDocument/2006/relationships/image" Target="../media/image21.png"/><Relationship Id="rId7" Type="http://schemas.openxmlformats.org/officeDocument/2006/relationships/image" Target="../media/image33.png"/><Relationship Id="rId8" Type="http://schemas.openxmlformats.org/officeDocument/2006/relationships/image" Target="../media/image36.png"/><Relationship Id="rId9"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image" Target="../media/image125.emf"/></Relationships>
</file>

<file path=ppt/slides/_rels/slide2.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3.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6.xml.rels><?xml version="1.0" encoding="UTF-8" standalone="yes"?>
<Relationships xmlns="http://schemas.openxmlformats.org/package/2006/relationships"><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6.xml"/><Relationship Id="rId2" Type="http://schemas.openxmlformats.org/officeDocument/2006/relationships/image" Target="../media/image59.png"/></Relationships>
</file>

<file path=ppt/slides/_rels/slide8.xml.rels><?xml version="1.0" encoding="UTF-8" standalone="yes"?>
<Relationships xmlns="http://schemas.openxmlformats.org/package/2006/relationships"><Relationship Id="rId11" Type="http://schemas.openxmlformats.org/officeDocument/2006/relationships/image" Target="../media/image73.png"/><Relationship Id="rId12" Type="http://schemas.openxmlformats.org/officeDocument/2006/relationships/image" Target="../media/image74.png"/><Relationship Id="rId13" Type="http://schemas.openxmlformats.org/officeDocument/2006/relationships/image" Target="../media/image75.png"/><Relationship Id="rId14"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71.png"/><Relationship Id="rId10"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 Type="http://schemas.openxmlformats.org/officeDocument/2006/relationships/slideLayout" Target="../slideLayouts/slideLayout6.xml"/><Relationship Id="rId2"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506" y="-160422"/>
            <a:ext cx="7772400" cy="1102519"/>
          </a:xfrm>
        </p:spPr>
        <p:txBody>
          <a:bodyPr anchor="ctr">
            <a:normAutofit/>
          </a:bodyPr>
          <a:lstStyle/>
          <a:p>
            <a:r>
              <a:rPr lang="en-US" sz="4000" b="1" dirty="0" smtClean="0">
                <a:latin typeface="Arial"/>
                <a:cs typeface="Arial"/>
              </a:rPr>
              <a:t>AWS Simple Icons v2.1</a:t>
            </a:r>
            <a:endParaRPr lang="en-US" sz="4000" b="1" dirty="0">
              <a:latin typeface="Arial"/>
              <a:cs typeface="Arial"/>
            </a:endParaRPr>
          </a:p>
        </p:txBody>
      </p:sp>
      <p:sp>
        <p:nvSpPr>
          <p:cNvPr id="3" name="Subtitle 2"/>
          <p:cNvSpPr>
            <a:spLocks noGrp="1"/>
          </p:cNvSpPr>
          <p:nvPr>
            <p:ph type="subTitle" idx="1"/>
          </p:nvPr>
        </p:nvSpPr>
        <p:spPr>
          <a:xfrm>
            <a:off x="241722" y="791667"/>
            <a:ext cx="6400800" cy="431317"/>
          </a:xfrm>
        </p:spPr>
        <p:txBody>
          <a:bodyPr>
            <a:normAutofit/>
          </a:bodyPr>
          <a:lstStyle/>
          <a:p>
            <a:pPr algn="l"/>
            <a:r>
              <a:rPr lang="en-US" sz="2000" b="0" dirty="0" smtClean="0"/>
              <a:t>Usage Guidelines</a:t>
            </a:r>
            <a:endParaRPr lang="en-US" sz="2000" b="0" dirty="0"/>
          </a:p>
        </p:txBody>
      </p:sp>
      <p:sp>
        <p:nvSpPr>
          <p:cNvPr id="4" name="TextBox 10"/>
          <p:cNvSpPr txBox="1">
            <a:spLocks noChangeArrowheads="1"/>
          </p:cNvSpPr>
          <p:nvPr/>
        </p:nvSpPr>
        <p:spPr bwMode="auto">
          <a:xfrm>
            <a:off x="1186197" y="1446714"/>
            <a:ext cx="3117455" cy="2862322"/>
          </a:xfrm>
          <a:prstGeom prst="rect">
            <a:avLst/>
          </a:prstGeom>
          <a:noFill/>
          <a:ln w="9525">
            <a:noFill/>
            <a:miter lim="800000"/>
            <a:headEnd/>
            <a:tailEnd/>
          </a:ln>
        </p:spPr>
        <p:txBody>
          <a:bodyPr wrap="square">
            <a:spAutoFit/>
          </a:bodyPr>
          <a:lstStyle/>
          <a:p>
            <a:r>
              <a:rPr lang="en-US" sz="1000" b="1" dirty="0" smtClean="0">
                <a:latin typeface="Arial"/>
                <a:ea typeface="Verdana" pitchFamily="34" charset="0"/>
                <a:cs typeface="Arial"/>
              </a:rPr>
              <a:t>Check to make sure you have the most recent set of AWS Simple Icons.</a:t>
            </a:r>
          </a:p>
          <a:p>
            <a:r>
              <a:rPr lang="en-US" sz="1000" dirty="0" smtClean="0">
                <a:latin typeface="Arial"/>
                <a:ea typeface="Verdana" pitchFamily="34" charset="0"/>
                <a:cs typeface="Arial"/>
              </a:rPr>
              <a:t>This version was last updated </a:t>
            </a:r>
            <a:r>
              <a:rPr lang="en-US" sz="1000" b="1" dirty="0">
                <a:solidFill>
                  <a:schemeClr val="accent2">
                    <a:lumMod val="75000"/>
                  </a:schemeClr>
                </a:solidFill>
                <a:latin typeface="Arial"/>
                <a:ea typeface="Verdana" pitchFamily="34" charset="0"/>
                <a:cs typeface="Arial"/>
              </a:rPr>
              <a:t>4</a:t>
            </a:r>
            <a:r>
              <a:rPr lang="en-US" sz="1000" b="1" dirty="0" smtClean="0">
                <a:solidFill>
                  <a:schemeClr val="accent2">
                    <a:lumMod val="75000"/>
                  </a:schemeClr>
                </a:solidFill>
                <a:latin typeface="Arial"/>
                <a:ea typeface="Verdana" pitchFamily="34" charset="0"/>
                <a:cs typeface="Arial"/>
              </a:rPr>
              <a:t>/18/2013</a:t>
            </a:r>
            <a:r>
              <a:rPr lang="en-US" sz="1000" dirty="0" smtClean="0">
                <a:latin typeface="Arial"/>
                <a:ea typeface="Verdana" pitchFamily="34" charset="0"/>
                <a:cs typeface="Arial"/>
              </a:rPr>
              <a:t> </a:t>
            </a:r>
            <a:r>
              <a:rPr lang="en-US" sz="1000" b="1" dirty="0" smtClean="0">
                <a:latin typeface="Arial"/>
                <a:ea typeface="Verdana" pitchFamily="34" charset="0"/>
                <a:cs typeface="Arial"/>
              </a:rPr>
              <a:t>(v2.1) </a:t>
            </a:r>
            <a:r>
              <a:rPr lang="en-US" sz="1000" dirty="0" smtClean="0">
                <a:latin typeface="Arial"/>
                <a:ea typeface="Verdana" pitchFamily="34" charset="0"/>
                <a:cs typeface="Arial"/>
              </a:rPr>
              <a:t>Find the most recent set at</a:t>
            </a:r>
          </a:p>
          <a:p>
            <a:r>
              <a:rPr lang="en-US" sz="1000" dirty="0" err="1" smtClean="0">
                <a:ea typeface="Verdana" pitchFamily="34" charset="0"/>
                <a:cs typeface="Arial"/>
                <a:hlinkClick r:id="rId2"/>
              </a:rPr>
              <a:t>aws.amazon.com</a:t>
            </a:r>
            <a:r>
              <a:rPr lang="en-US" sz="1000" dirty="0">
                <a:ea typeface="Verdana" pitchFamily="34" charset="0"/>
                <a:cs typeface="Arial"/>
                <a:hlinkClick r:id="rId2"/>
              </a:rPr>
              <a:t>/architecture/icons/</a:t>
            </a:r>
            <a:endParaRPr lang="en-US" sz="1000" dirty="0" smtClean="0">
              <a:latin typeface="Arial"/>
              <a:ea typeface="Verdana" pitchFamily="34" charset="0"/>
              <a:cs typeface="Arial"/>
            </a:endParaRPr>
          </a:p>
          <a:p>
            <a:endParaRPr lang="en-US" sz="1000" dirty="0" smtClean="0">
              <a:latin typeface="Arial"/>
              <a:ea typeface="Verdana" pitchFamily="34" charset="0"/>
              <a:cs typeface="Arial"/>
            </a:endParaRPr>
          </a:p>
          <a:p>
            <a:endParaRPr lang="en-US" sz="1000" dirty="0">
              <a:latin typeface="Arial"/>
              <a:ea typeface="Verdana" pitchFamily="34" charset="0"/>
              <a:cs typeface="Arial"/>
            </a:endParaRPr>
          </a:p>
          <a:p>
            <a:r>
              <a:rPr lang="en-US" sz="1000" b="1" dirty="0" smtClean="0">
                <a:latin typeface="Arial"/>
                <a:ea typeface="Verdana" pitchFamily="34" charset="0"/>
                <a:cs typeface="Arial"/>
              </a:rPr>
              <a:t>Always </a:t>
            </a:r>
            <a:r>
              <a:rPr lang="en-US" sz="1000" b="1" dirty="0">
                <a:latin typeface="Arial"/>
                <a:ea typeface="Verdana" pitchFamily="34" charset="0"/>
                <a:cs typeface="Arial"/>
              </a:rPr>
              <a:t>use Icon labels</a:t>
            </a:r>
            <a:r>
              <a:rPr lang="en-US" sz="1000" dirty="0">
                <a:latin typeface="Arial"/>
                <a:ea typeface="Verdana" pitchFamily="34" charset="0"/>
                <a:cs typeface="Arial"/>
              </a:rPr>
              <a:t> – Be sure to always include a label below the icon or on the group in </a:t>
            </a:r>
            <a:r>
              <a:rPr lang="en-US" sz="1000" dirty="0" smtClean="0">
                <a:latin typeface="Arial"/>
                <a:ea typeface="Verdana" pitchFamily="34" charset="0"/>
                <a:cs typeface="Arial"/>
              </a:rPr>
              <a:t>Arial. </a:t>
            </a:r>
            <a:r>
              <a:rPr lang="en-US" sz="1000" dirty="0">
                <a:latin typeface="Arial"/>
                <a:ea typeface="Verdana" pitchFamily="34" charset="0"/>
                <a:cs typeface="Arial"/>
              </a:rPr>
              <a:t>The only exception is in complex diagrams, you have the option to create a key.</a:t>
            </a:r>
          </a:p>
          <a:p>
            <a:r>
              <a:rPr lang="en-US" sz="1000" dirty="0">
                <a:latin typeface="Arial"/>
                <a:ea typeface="Verdana" pitchFamily="34" charset="0"/>
                <a:cs typeface="Arial"/>
              </a:rPr>
              <a:t> </a:t>
            </a:r>
            <a:endParaRPr lang="en-US" sz="1000" dirty="0" smtClean="0">
              <a:latin typeface="Arial"/>
              <a:ea typeface="Verdana" pitchFamily="34" charset="0"/>
              <a:cs typeface="Arial"/>
            </a:endParaRPr>
          </a:p>
          <a:p>
            <a:endParaRPr lang="en-US" sz="1000" dirty="0" smtClean="0">
              <a:latin typeface="Arial"/>
              <a:ea typeface="Verdana" pitchFamily="34" charset="0"/>
              <a:cs typeface="Arial"/>
            </a:endParaRPr>
          </a:p>
          <a:p>
            <a:endParaRPr lang="en-US" sz="1000" dirty="0">
              <a:latin typeface="Arial"/>
              <a:ea typeface="Verdana" pitchFamily="34" charset="0"/>
              <a:cs typeface="Arial"/>
            </a:endParaRPr>
          </a:p>
          <a:p>
            <a:r>
              <a:rPr lang="en-US" sz="1000" b="1" dirty="0">
                <a:latin typeface="Arial"/>
                <a:ea typeface="Verdana" pitchFamily="34" charset="0"/>
                <a:cs typeface="Arial"/>
              </a:rPr>
              <a:t>Non-AWS Technology</a:t>
            </a:r>
            <a:r>
              <a:rPr lang="en-US" sz="1000" dirty="0">
                <a:latin typeface="Arial"/>
                <a:ea typeface="Verdana" pitchFamily="34" charset="0"/>
                <a:cs typeface="Arial"/>
              </a:rPr>
              <a:t> – Any server or other non-AWS technology in an architecture diagram should be represented with they grey server (see Slide </a:t>
            </a:r>
            <a:r>
              <a:rPr lang="en-US" sz="1000" dirty="0" smtClean="0">
                <a:latin typeface="Arial"/>
                <a:ea typeface="Verdana" pitchFamily="34" charset="0"/>
                <a:cs typeface="Arial"/>
              </a:rPr>
              <a:t>8).</a:t>
            </a:r>
            <a:r>
              <a:rPr lang="en-US" sz="1000" dirty="0">
                <a:latin typeface="Arial"/>
                <a:ea typeface="Verdana" pitchFamily="34" charset="0"/>
                <a:cs typeface="Arial"/>
              </a:rPr>
              <a:t> </a:t>
            </a:r>
          </a:p>
          <a:p>
            <a:endParaRPr lang="en-US" sz="1000" dirty="0">
              <a:latin typeface="Arial"/>
              <a:ea typeface="Verdana" pitchFamily="34" charset="0"/>
              <a:cs typeface="Arial"/>
            </a:endParaRPr>
          </a:p>
        </p:txBody>
      </p:sp>
      <p:sp>
        <p:nvSpPr>
          <p:cNvPr id="6" name="Rectangle 5"/>
          <p:cNvSpPr/>
          <p:nvPr/>
        </p:nvSpPr>
        <p:spPr>
          <a:xfrm>
            <a:off x="5553634" y="1446714"/>
            <a:ext cx="3241339" cy="2400657"/>
          </a:xfrm>
          <a:prstGeom prst="rect">
            <a:avLst/>
          </a:prstGeom>
        </p:spPr>
        <p:txBody>
          <a:bodyPr wrap="square">
            <a:spAutoFit/>
          </a:bodyPr>
          <a:lstStyle/>
          <a:p>
            <a:r>
              <a:rPr lang="en-US" sz="1000" b="1" dirty="0" smtClean="0">
                <a:latin typeface="Arial"/>
                <a:ea typeface="Verdana" pitchFamily="34" charset="0"/>
                <a:cs typeface="Arial"/>
              </a:rPr>
              <a:t>Creating diagrams</a:t>
            </a:r>
            <a:r>
              <a:rPr lang="en-US" sz="1000" dirty="0" smtClean="0">
                <a:latin typeface="Arial"/>
                <a:ea typeface="Verdana" pitchFamily="34" charset="0"/>
                <a:cs typeface="Arial"/>
              </a:rPr>
              <a:t> – Try to use direct lines (rather than ‘</a:t>
            </a:r>
            <a:r>
              <a:rPr lang="en-US" sz="1000" dirty="0" err="1" smtClean="0">
                <a:latin typeface="Arial"/>
                <a:ea typeface="Verdana" pitchFamily="34" charset="0"/>
                <a:cs typeface="Arial"/>
              </a:rPr>
              <a:t>criss-cross</a:t>
            </a:r>
            <a:r>
              <a:rPr lang="en-US" sz="1000" dirty="0" smtClean="0">
                <a:latin typeface="Arial"/>
                <a:ea typeface="Verdana" pitchFamily="34" charset="0"/>
                <a:cs typeface="Arial"/>
              </a:rPr>
              <a:t>’), use adequate whitespace, and remember to label all icons.</a:t>
            </a:r>
          </a:p>
          <a:p>
            <a:endParaRPr lang="en-US" sz="1000" b="1" dirty="0" smtClean="0">
              <a:latin typeface="Arial"/>
              <a:ea typeface="Verdana" pitchFamily="34" charset="0"/>
              <a:cs typeface="Arial"/>
            </a:endParaRPr>
          </a:p>
          <a:p>
            <a:endParaRPr lang="en-US" sz="1000" b="1" dirty="0" smtClean="0">
              <a:latin typeface="Arial"/>
              <a:ea typeface="Verdana" pitchFamily="34" charset="0"/>
              <a:cs typeface="Arial"/>
            </a:endParaRPr>
          </a:p>
          <a:p>
            <a:endParaRPr lang="en-US" sz="1000" b="1" dirty="0" smtClean="0">
              <a:latin typeface="Arial"/>
              <a:ea typeface="Verdana" pitchFamily="34" charset="0"/>
              <a:cs typeface="Arial"/>
            </a:endParaRPr>
          </a:p>
          <a:p>
            <a:endParaRPr lang="en-US" sz="1000" b="1" dirty="0">
              <a:latin typeface="Arial"/>
              <a:ea typeface="Verdana" pitchFamily="34" charset="0"/>
              <a:cs typeface="Arial"/>
            </a:endParaRPr>
          </a:p>
          <a:p>
            <a:endParaRPr lang="en-US" sz="1000" b="1" dirty="0" smtClean="0">
              <a:latin typeface="Arial"/>
              <a:ea typeface="Verdana" pitchFamily="34" charset="0"/>
              <a:cs typeface="Arial"/>
            </a:endParaRPr>
          </a:p>
          <a:p>
            <a:r>
              <a:rPr lang="en-US" sz="1000" b="1" dirty="0" smtClean="0">
                <a:latin typeface="Arial"/>
                <a:ea typeface="Verdana" pitchFamily="34" charset="0"/>
                <a:cs typeface="Arial"/>
              </a:rPr>
              <a:t>Product Icons </a:t>
            </a:r>
            <a:r>
              <a:rPr lang="en-US" sz="1000" dirty="0" smtClean="0">
                <a:latin typeface="Arial"/>
                <a:ea typeface="Verdana" pitchFamily="34" charset="0"/>
                <a:cs typeface="Arial"/>
              </a:rPr>
              <a:t>– The first icon in most service sets is a product icon. This should be used to represent the service on a more general level when you will not be going into as much depth.</a:t>
            </a:r>
            <a:endParaRPr lang="en-US" sz="1000" b="1" dirty="0" smtClean="0">
              <a:latin typeface="Arial"/>
              <a:ea typeface="Verdana" pitchFamily="34" charset="0"/>
              <a:cs typeface="Arial"/>
            </a:endParaRPr>
          </a:p>
          <a:p>
            <a:endParaRPr lang="en-US" sz="1000" b="1" dirty="0" smtClean="0">
              <a:latin typeface="Arial"/>
              <a:ea typeface="Verdana" pitchFamily="34" charset="0"/>
              <a:cs typeface="Arial"/>
            </a:endParaRPr>
          </a:p>
          <a:p>
            <a:r>
              <a:rPr lang="en-US" sz="1000" dirty="0" smtClean="0">
                <a:latin typeface="Arial"/>
                <a:ea typeface="Verdana" pitchFamily="34" charset="0"/>
                <a:cs typeface="Arial"/>
              </a:rPr>
              <a:t> </a:t>
            </a:r>
          </a:p>
          <a:p>
            <a:endParaRPr lang="en-US" sz="1000" dirty="0" smtClean="0">
              <a:latin typeface="Arial"/>
              <a:ea typeface="Verdana" pitchFamily="34" charset="0"/>
              <a:cs typeface="Arial"/>
            </a:endParaRPr>
          </a:p>
        </p:txBody>
      </p:sp>
      <p:pic>
        <p:nvPicPr>
          <p:cNvPr id="7"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9655" y="1409238"/>
            <a:ext cx="1012079" cy="1206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4"/>
          <a:stretch>
            <a:fillRect/>
          </a:stretch>
        </p:blipFill>
        <p:spPr>
          <a:xfrm>
            <a:off x="441944" y="2666212"/>
            <a:ext cx="622300" cy="711200"/>
          </a:xfrm>
          <a:prstGeom prst="rect">
            <a:avLst/>
          </a:prstGeom>
        </p:spPr>
      </p:pic>
      <p:pic>
        <p:nvPicPr>
          <p:cNvPr id="9" name="Picture 8"/>
          <p:cNvPicPr>
            <a:picLocks noChangeAspect="1"/>
          </p:cNvPicPr>
          <p:nvPr/>
        </p:nvPicPr>
        <p:blipFill>
          <a:blip r:embed="rId5"/>
          <a:stretch>
            <a:fillRect/>
          </a:stretch>
        </p:blipFill>
        <p:spPr>
          <a:xfrm>
            <a:off x="534244" y="3671463"/>
            <a:ext cx="397614" cy="543083"/>
          </a:xfrm>
          <a:prstGeom prst="rect">
            <a:avLst/>
          </a:prstGeom>
        </p:spPr>
      </p:pic>
      <p:sp>
        <p:nvSpPr>
          <p:cNvPr id="10" name="TextBox 9"/>
          <p:cNvSpPr txBox="1"/>
          <p:nvPr/>
        </p:nvSpPr>
        <p:spPr>
          <a:xfrm>
            <a:off x="261733" y="4225892"/>
            <a:ext cx="914556" cy="400110"/>
          </a:xfrm>
          <a:prstGeom prst="rect">
            <a:avLst/>
          </a:prstGeom>
          <a:noFill/>
        </p:spPr>
        <p:txBody>
          <a:bodyPr wrap="square" rtlCol="0">
            <a:spAutoFit/>
          </a:bodyPr>
          <a:lstStyle/>
          <a:p>
            <a:pPr algn="ctr"/>
            <a:r>
              <a:rPr lang="en-US" sz="1000" dirty="0" smtClean="0">
                <a:latin typeface="Arial"/>
                <a:cs typeface="Arial"/>
              </a:rPr>
              <a:t>Traditional Server</a:t>
            </a:r>
            <a:endParaRPr lang="en-US" sz="1000" dirty="0">
              <a:latin typeface="Arial"/>
              <a:cs typeface="Arial"/>
            </a:endParaRPr>
          </a:p>
        </p:txBody>
      </p:sp>
      <p:pic>
        <p:nvPicPr>
          <p:cNvPr id="11" name="Picture 10"/>
          <p:cNvPicPr>
            <a:picLocks noChangeAspect="1"/>
          </p:cNvPicPr>
          <p:nvPr/>
        </p:nvPicPr>
        <p:blipFill>
          <a:blip r:embed="rId6"/>
          <a:stretch>
            <a:fillRect/>
          </a:stretch>
        </p:blipFill>
        <p:spPr>
          <a:xfrm>
            <a:off x="4730740" y="2719060"/>
            <a:ext cx="609600" cy="723900"/>
          </a:xfrm>
          <a:prstGeom prst="rect">
            <a:avLst/>
          </a:prstGeom>
        </p:spPr>
      </p:pic>
      <p:sp>
        <p:nvSpPr>
          <p:cNvPr id="12" name="TextBox 11"/>
          <p:cNvSpPr txBox="1"/>
          <p:nvPr/>
        </p:nvSpPr>
        <p:spPr>
          <a:xfrm>
            <a:off x="4528804" y="3444036"/>
            <a:ext cx="998785" cy="246221"/>
          </a:xfrm>
          <a:prstGeom prst="rect">
            <a:avLst/>
          </a:prstGeom>
          <a:noFill/>
        </p:spPr>
        <p:txBody>
          <a:bodyPr wrap="square" rtlCol="0">
            <a:spAutoFit/>
          </a:bodyPr>
          <a:lstStyle/>
          <a:p>
            <a:pPr algn="ctr"/>
            <a:r>
              <a:rPr lang="en-US" sz="1000" dirty="0" smtClean="0">
                <a:latin typeface="Arial"/>
                <a:cs typeface="Arial"/>
              </a:rPr>
              <a:t>Amazon EC2</a:t>
            </a:r>
            <a:endParaRPr lang="en-US" sz="1000" dirty="0">
              <a:latin typeface="Arial"/>
              <a:cs typeface="Arial"/>
            </a:endParaRPr>
          </a:p>
        </p:txBody>
      </p:sp>
      <p:grpSp>
        <p:nvGrpSpPr>
          <p:cNvPr id="13" name="Group 12"/>
          <p:cNvGrpSpPr/>
          <p:nvPr/>
        </p:nvGrpSpPr>
        <p:grpSpPr>
          <a:xfrm>
            <a:off x="521175" y="1485971"/>
            <a:ext cx="532619" cy="549534"/>
            <a:chOff x="529759" y="2679701"/>
            <a:chExt cx="532619" cy="549534"/>
          </a:xfrm>
        </p:grpSpPr>
        <p:pic>
          <p:nvPicPr>
            <p:cNvPr id="14" name="Picture 13"/>
            <p:cNvPicPr>
              <a:picLocks noChangeAspect="1"/>
            </p:cNvPicPr>
            <p:nvPr/>
          </p:nvPicPr>
          <p:blipFill>
            <a:blip r:embed="rId7"/>
            <a:stretch>
              <a:fillRect/>
            </a:stretch>
          </p:blipFill>
          <p:spPr>
            <a:xfrm>
              <a:off x="566180" y="2721235"/>
              <a:ext cx="457200" cy="508000"/>
            </a:xfrm>
            <a:prstGeom prst="rect">
              <a:avLst/>
            </a:prstGeom>
          </p:spPr>
        </p:pic>
        <p:sp>
          <p:nvSpPr>
            <p:cNvPr id="15" name="TextBox 14"/>
            <p:cNvSpPr txBox="1"/>
            <p:nvPr/>
          </p:nvSpPr>
          <p:spPr>
            <a:xfrm>
              <a:off x="544509" y="2847751"/>
              <a:ext cx="504370" cy="369332"/>
            </a:xfrm>
            <a:prstGeom prst="rect">
              <a:avLst/>
            </a:prstGeom>
            <a:noFill/>
          </p:spPr>
          <p:txBody>
            <a:bodyPr wrap="square" rtlCol="0">
              <a:spAutoFit/>
            </a:bodyPr>
            <a:lstStyle/>
            <a:p>
              <a:pPr algn="ctr"/>
              <a:r>
                <a:rPr lang="en-US" dirty="0" smtClean="0"/>
                <a:t>18</a:t>
              </a:r>
              <a:endParaRPr lang="en-US" dirty="0"/>
            </a:p>
          </p:txBody>
        </p:sp>
        <p:sp>
          <p:nvSpPr>
            <p:cNvPr id="16" name="TextBox 15"/>
            <p:cNvSpPr txBox="1"/>
            <p:nvPr/>
          </p:nvSpPr>
          <p:spPr>
            <a:xfrm>
              <a:off x="529759" y="2679701"/>
              <a:ext cx="532619" cy="230832"/>
            </a:xfrm>
            <a:prstGeom prst="rect">
              <a:avLst/>
            </a:prstGeom>
            <a:noFill/>
          </p:spPr>
          <p:txBody>
            <a:bodyPr wrap="square" rtlCol="0">
              <a:spAutoFit/>
            </a:bodyPr>
            <a:lstStyle/>
            <a:p>
              <a:pPr algn="ctr"/>
              <a:r>
                <a:rPr lang="en-US" sz="900" b="1" dirty="0" smtClean="0">
                  <a:solidFill>
                    <a:schemeClr val="bg1"/>
                  </a:solidFill>
                </a:rPr>
                <a:t>April</a:t>
              </a:r>
              <a:endParaRPr lang="en-US" sz="900" b="1" dirty="0">
                <a:solidFill>
                  <a:schemeClr val="bg1"/>
                </a:solidFill>
              </a:endParaRPr>
            </a:p>
          </p:txBody>
        </p:sp>
      </p:grpSp>
    </p:spTree>
    <p:extLst>
      <p:ext uri="{BB962C8B-B14F-4D97-AF65-F5344CB8AC3E}">
        <p14:creationId xmlns:p14="http://schemas.microsoft.com/office/powerpoint/2010/main" val="278192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57417"/>
          </a:xfrm>
        </p:spPr>
        <p:txBody>
          <a:bodyPr/>
          <a:lstStyle/>
          <a:p>
            <a:r>
              <a:rPr lang="en-US" dirty="0"/>
              <a:t>App Services</a:t>
            </a:r>
          </a:p>
        </p:txBody>
      </p:sp>
      <p:sp>
        <p:nvSpPr>
          <p:cNvPr id="3" name="TextBox 2"/>
          <p:cNvSpPr txBox="1"/>
          <p:nvPr/>
        </p:nvSpPr>
        <p:spPr>
          <a:xfrm>
            <a:off x="257707" y="906180"/>
            <a:ext cx="3653893" cy="338554"/>
          </a:xfrm>
          <a:prstGeom prst="rect">
            <a:avLst/>
          </a:prstGeom>
          <a:noFill/>
        </p:spPr>
        <p:txBody>
          <a:bodyPr wrap="square" rtlCol="0">
            <a:spAutoFit/>
          </a:bodyPr>
          <a:lstStyle/>
          <a:p>
            <a:r>
              <a:rPr lang="en-US" sz="1600" dirty="0"/>
              <a:t>Amazon Simple Queue </a:t>
            </a:r>
            <a:r>
              <a:rPr lang="en-US" sz="1600" dirty="0" smtClean="0"/>
              <a:t>Service</a:t>
            </a:r>
            <a:endParaRPr lang="en-US" sz="1600" dirty="0">
              <a:latin typeface="Arial"/>
              <a:cs typeface="Arial"/>
            </a:endParaRPr>
          </a:p>
        </p:txBody>
      </p:sp>
      <p:sp>
        <p:nvSpPr>
          <p:cNvPr id="4" name="TextBox 3"/>
          <p:cNvSpPr txBox="1"/>
          <p:nvPr/>
        </p:nvSpPr>
        <p:spPr>
          <a:xfrm>
            <a:off x="257707" y="2855259"/>
            <a:ext cx="4111093" cy="338554"/>
          </a:xfrm>
          <a:prstGeom prst="rect">
            <a:avLst/>
          </a:prstGeom>
          <a:noFill/>
        </p:spPr>
        <p:txBody>
          <a:bodyPr wrap="square" rtlCol="0">
            <a:spAutoFit/>
          </a:bodyPr>
          <a:lstStyle/>
          <a:p>
            <a:r>
              <a:rPr lang="en-US" sz="1600" dirty="0" smtClean="0"/>
              <a:t>Amazon Elastic Transcoder</a:t>
            </a:r>
            <a:endParaRPr lang="en-US" sz="1600" dirty="0"/>
          </a:p>
        </p:txBody>
      </p:sp>
      <p:sp>
        <p:nvSpPr>
          <p:cNvPr id="5" name="TextBox 4"/>
          <p:cNvSpPr txBox="1"/>
          <p:nvPr/>
        </p:nvSpPr>
        <p:spPr>
          <a:xfrm>
            <a:off x="4524907" y="906180"/>
            <a:ext cx="4250793" cy="338554"/>
          </a:xfrm>
          <a:prstGeom prst="rect">
            <a:avLst/>
          </a:prstGeom>
          <a:noFill/>
        </p:spPr>
        <p:txBody>
          <a:bodyPr wrap="square" rtlCol="0">
            <a:spAutoFit/>
          </a:bodyPr>
          <a:lstStyle/>
          <a:p>
            <a:r>
              <a:rPr lang="en-US" sz="1600" dirty="0"/>
              <a:t>Amazon Simple </a:t>
            </a:r>
            <a:r>
              <a:rPr lang="en-US" sz="1600" dirty="0" smtClean="0"/>
              <a:t>Workflow</a:t>
            </a:r>
            <a:endParaRPr lang="en-US" sz="1600" dirty="0"/>
          </a:p>
        </p:txBody>
      </p:sp>
      <p:pic>
        <p:nvPicPr>
          <p:cNvPr id="6" name="Picture 5" descr="SQ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429" y="1306232"/>
            <a:ext cx="731520" cy="731520"/>
          </a:xfrm>
          <a:prstGeom prst="rect">
            <a:avLst/>
          </a:prstGeom>
        </p:spPr>
      </p:pic>
      <p:pic>
        <p:nvPicPr>
          <p:cNvPr id="10" name="Picture 9" descr="TransCod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82" y="3318806"/>
            <a:ext cx="731520" cy="731520"/>
          </a:xfrm>
          <a:prstGeom prst="rect">
            <a:avLst/>
          </a:prstGeom>
        </p:spPr>
      </p:pic>
      <p:sp>
        <p:nvSpPr>
          <p:cNvPr id="13" name="TextBox 12"/>
          <p:cNvSpPr txBox="1"/>
          <p:nvPr/>
        </p:nvSpPr>
        <p:spPr>
          <a:xfrm>
            <a:off x="155936" y="2188923"/>
            <a:ext cx="1120507" cy="153888"/>
          </a:xfrm>
          <a:prstGeom prst="rect">
            <a:avLst/>
          </a:prstGeom>
          <a:noFill/>
        </p:spPr>
        <p:txBody>
          <a:bodyPr wrap="square" lIns="0" tIns="0" rIns="0" bIns="0" rtlCol="0">
            <a:spAutoFit/>
          </a:bodyPr>
          <a:lstStyle/>
          <a:p>
            <a:pPr algn="ctr"/>
            <a:r>
              <a:rPr lang="en-US" sz="1000" dirty="0" smtClean="0"/>
              <a:t>Amazon SQS</a:t>
            </a:r>
            <a:endParaRPr lang="en-US" sz="1000" dirty="0"/>
          </a:p>
        </p:txBody>
      </p:sp>
      <p:pic>
        <p:nvPicPr>
          <p:cNvPr id="12" name="Picture 11" descr="SQS-Quequ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572" y="1298760"/>
            <a:ext cx="731520" cy="731520"/>
          </a:xfrm>
          <a:prstGeom prst="rect">
            <a:avLst/>
          </a:prstGeom>
        </p:spPr>
      </p:pic>
      <p:sp>
        <p:nvSpPr>
          <p:cNvPr id="14" name="TextBox 13"/>
          <p:cNvSpPr txBox="1"/>
          <p:nvPr/>
        </p:nvSpPr>
        <p:spPr>
          <a:xfrm>
            <a:off x="1384318" y="2188923"/>
            <a:ext cx="684028" cy="153888"/>
          </a:xfrm>
          <a:prstGeom prst="rect">
            <a:avLst/>
          </a:prstGeom>
          <a:noFill/>
        </p:spPr>
        <p:txBody>
          <a:bodyPr wrap="square" lIns="0" tIns="0" rIns="0" bIns="0" rtlCol="0">
            <a:spAutoFit/>
          </a:bodyPr>
          <a:lstStyle/>
          <a:p>
            <a:pPr algn="ctr"/>
            <a:r>
              <a:rPr lang="en-US" sz="1000" dirty="0" smtClean="0"/>
              <a:t>Queue</a:t>
            </a:r>
            <a:endParaRPr lang="en-US" sz="1000" dirty="0"/>
          </a:p>
        </p:txBody>
      </p:sp>
      <p:pic>
        <p:nvPicPr>
          <p:cNvPr id="11" name="Picture 10" descr="SQS-Messa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0715" y="1298760"/>
            <a:ext cx="731520" cy="731520"/>
          </a:xfrm>
          <a:prstGeom prst="rect">
            <a:avLst/>
          </a:prstGeom>
        </p:spPr>
      </p:pic>
      <p:sp>
        <p:nvSpPr>
          <p:cNvPr id="15" name="TextBox 14"/>
          <p:cNvSpPr txBox="1"/>
          <p:nvPr/>
        </p:nvSpPr>
        <p:spPr>
          <a:xfrm>
            <a:off x="2444928" y="2188923"/>
            <a:ext cx="583094" cy="153888"/>
          </a:xfrm>
          <a:prstGeom prst="rect">
            <a:avLst/>
          </a:prstGeom>
          <a:noFill/>
        </p:spPr>
        <p:txBody>
          <a:bodyPr wrap="square" lIns="0" tIns="0" rIns="0" bIns="0" rtlCol="0">
            <a:spAutoFit/>
          </a:bodyPr>
          <a:lstStyle/>
          <a:p>
            <a:pPr algn="ctr"/>
            <a:r>
              <a:rPr lang="en-US" sz="1000" dirty="0" smtClean="0"/>
              <a:t>Message</a:t>
            </a:r>
            <a:endParaRPr lang="en-US" sz="1000" dirty="0"/>
          </a:p>
        </p:txBody>
      </p:sp>
      <p:grpSp>
        <p:nvGrpSpPr>
          <p:cNvPr id="24" name="Group 23"/>
          <p:cNvGrpSpPr/>
          <p:nvPr/>
        </p:nvGrpSpPr>
        <p:grpSpPr>
          <a:xfrm>
            <a:off x="4582610" y="1298760"/>
            <a:ext cx="938156" cy="1044051"/>
            <a:chOff x="4582610" y="1298760"/>
            <a:chExt cx="938156" cy="1044051"/>
          </a:xfrm>
        </p:grpSpPr>
        <p:pic>
          <p:nvPicPr>
            <p:cNvPr id="9" name="Picture 8" descr="SW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5928" y="1298760"/>
              <a:ext cx="731520" cy="731520"/>
            </a:xfrm>
            <a:prstGeom prst="rect">
              <a:avLst/>
            </a:prstGeom>
          </p:spPr>
        </p:pic>
        <p:sp>
          <p:nvSpPr>
            <p:cNvPr id="16" name="TextBox 15"/>
            <p:cNvSpPr txBox="1"/>
            <p:nvPr/>
          </p:nvSpPr>
          <p:spPr>
            <a:xfrm>
              <a:off x="4582610" y="2188923"/>
              <a:ext cx="938156" cy="153888"/>
            </a:xfrm>
            <a:prstGeom prst="rect">
              <a:avLst/>
            </a:prstGeom>
            <a:noFill/>
          </p:spPr>
          <p:txBody>
            <a:bodyPr wrap="square" lIns="0" tIns="0" rIns="0" bIns="0" rtlCol="0">
              <a:spAutoFit/>
            </a:bodyPr>
            <a:lstStyle/>
            <a:p>
              <a:pPr algn="ctr"/>
              <a:r>
                <a:rPr lang="en-US" sz="1000" dirty="0" smtClean="0"/>
                <a:t>Amazon SWF</a:t>
              </a:r>
              <a:endParaRPr lang="en-US" sz="1000" dirty="0"/>
            </a:p>
          </p:txBody>
        </p:sp>
      </p:grpSp>
      <p:grpSp>
        <p:nvGrpSpPr>
          <p:cNvPr id="22" name="Group 21"/>
          <p:cNvGrpSpPr/>
          <p:nvPr/>
        </p:nvGrpSpPr>
        <p:grpSpPr>
          <a:xfrm>
            <a:off x="5724788" y="1298760"/>
            <a:ext cx="731520" cy="1044522"/>
            <a:chOff x="5873750" y="1298760"/>
            <a:chExt cx="731520" cy="1044522"/>
          </a:xfrm>
        </p:grpSpPr>
        <p:pic>
          <p:nvPicPr>
            <p:cNvPr id="7" name="Picture 6" descr="SWF-Decid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73750" y="1298760"/>
              <a:ext cx="731520" cy="731520"/>
            </a:xfrm>
            <a:prstGeom prst="rect">
              <a:avLst/>
            </a:prstGeom>
          </p:spPr>
        </p:pic>
        <p:sp>
          <p:nvSpPr>
            <p:cNvPr id="17" name="TextBox 16"/>
            <p:cNvSpPr txBox="1"/>
            <p:nvPr/>
          </p:nvSpPr>
          <p:spPr>
            <a:xfrm>
              <a:off x="5973634" y="2188452"/>
              <a:ext cx="531752" cy="154830"/>
            </a:xfrm>
            <a:prstGeom prst="rect">
              <a:avLst/>
            </a:prstGeom>
            <a:noFill/>
          </p:spPr>
          <p:txBody>
            <a:bodyPr wrap="square" lIns="0" tIns="0" rIns="0" bIns="0" rtlCol="0">
              <a:spAutoFit/>
            </a:bodyPr>
            <a:lstStyle/>
            <a:p>
              <a:pPr algn="ctr"/>
              <a:r>
                <a:rPr lang="en-US" sz="1000" dirty="0" smtClean="0"/>
                <a:t>Decider</a:t>
              </a:r>
              <a:endParaRPr lang="en-US" sz="1000" dirty="0"/>
            </a:p>
          </p:txBody>
        </p:sp>
      </p:grpSp>
      <p:grpSp>
        <p:nvGrpSpPr>
          <p:cNvPr id="23" name="Group 22"/>
          <p:cNvGrpSpPr/>
          <p:nvPr/>
        </p:nvGrpSpPr>
        <p:grpSpPr>
          <a:xfrm>
            <a:off x="6660329" y="1298760"/>
            <a:ext cx="731520" cy="1056767"/>
            <a:chOff x="7130976" y="1298760"/>
            <a:chExt cx="731520" cy="1056767"/>
          </a:xfrm>
        </p:grpSpPr>
        <p:pic>
          <p:nvPicPr>
            <p:cNvPr id="8" name="Picture 7" descr="SWF-Work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30976" y="1298760"/>
              <a:ext cx="731520" cy="731520"/>
            </a:xfrm>
            <a:prstGeom prst="rect">
              <a:avLst/>
            </a:prstGeom>
          </p:spPr>
        </p:pic>
        <p:sp>
          <p:nvSpPr>
            <p:cNvPr id="18" name="TextBox 17"/>
            <p:cNvSpPr txBox="1"/>
            <p:nvPr/>
          </p:nvSpPr>
          <p:spPr>
            <a:xfrm>
              <a:off x="7194931" y="2201639"/>
              <a:ext cx="603610" cy="153888"/>
            </a:xfrm>
            <a:prstGeom prst="rect">
              <a:avLst/>
            </a:prstGeom>
            <a:noFill/>
          </p:spPr>
          <p:txBody>
            <a:bodyPr wrap="square" lIns="0" tIns="0" rIns="0" bIns="0" rtlCol="0">
              <a:spAutoFit/>
            </a:bodyPr>
            <a:lstStyle/>
            <a:p>
              <a:pPr algn="ctr"/>
              <a:r>
                <a:rPr lang="en-US" sz="1000" dirty="0" smtClean="0"/>
                <a:t>Worker</a:t>
              </a:r>
              <a:endParaRPr lang="en-US" sz="1000" dirty="0"/>
            </a:p>
          </p:txBody>
        </p:sp>
      </p:grpSp>
      <p:sp>
        <p:nvSpPr>
          <p:cNvPr id="19" name="TextBox 18"/>
          <p:cNvSpPr txBox="1"/>
          <p:nvPr/>
        </p:nvSpPr>
        <p:spPr>
          <a:xfrm>
            <a:off x="197505" y="4205984"/>
            <a:ext cx="1027674" cy="307777"/>
          </a:xfrm>
          <a:prstGeom prst="rect">
            <a:avLst/>
          </a:prstGeom>
          <a:noFill/>
        </p:spPr>
        <p:txBody>
          <a:bodyPr wrap="square" lIns="0" tIns="0" rIns="0" bIns="0" rtlCol="0">
            <a:spAutoFit/>
          </a:bodyPr>
          <a:lstStyle/>
          <a:p>
            <a:pPr algn="ctr"/>
            <a:r>
              <a:rPr lang="en-US" sz="1000" dirty="0" smtClean="0"/>
              <a:t>Amazon Elastic Transcoder</a:t>
            </a:r>
            <a:endParaRPr lang="en-US" sz="1000" dirty="0"/>
          </a:p>
        </p:txBody>
      </p:sp>
    </p:spTree>
    <p:extLst>
      <p:ext uri="{BB962C8B-B14F-4D97-AF65-F5344CB8AC3E}">
        <p14:creationId xmlns:p14="http://schemas.microsoft.com/office/powerpoint/2010/main" val="3769473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53414"/>
          </a:xfrm>
        </p:spPr>
        <p:txBody>
          <a:bodyPr/>
          <a:lstStyle/>
          <a:p>
            <a:r>
              <a:rPr lang="en-US" dirty="0"/>
              <a:t>Non-Service Specific</a:t>
            </a:r>
          </a:p>
        </p:txBody>
      </p:sp>
      <p:pic>
        <p:nvPicPr>
          <p:cNvPr id="5" name="Picture 4" descr="Cli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377" y="2108857"/>
            <a:ext cx="731520" cy="731520"/>
          </a:xfrm>
          <a:prstGeom prst="rect">
            <a:avLst/>
          </a:prstGeom>
        </p:spPr>
      </p:pic>
      <p:pic>
        <p:nvPicPr>
          <p:cNvPr id="10" name="Picture 9" descr="Intern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212" y="2108857"/>
            <a:ext cx="731520" cy="731520"/>
          </a:xfrm>
          <a:prstGeom prst="rect">
            <a:avLst/>
          </a:prstGeom>
        </p:spPr>
      </p:pic>
      <p:pic>
        <p:nvPicPr>
          <p:cNvPr id="11" name="Picture 10" descr="Mobile-Cli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3322" y="2108857"/>
            <a:ext cx="731520" cy="731520"/>
          </a:xfrm>
          <a:prstGeom prst="rect">
            <a:avLst/>
          </a:prstGeom>
        </p:spPr>
      </p:pic>
      <p:pic>
        <p:nvPicPr>
          <p:cNvPr id="12" name="Picture 11" descr="Multimedi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9267" y="2108857"/>
            <a:ext cx="731520" cy="731520"/>
          </a:xfrm>
          <a:prstGeom prst="rect">
            <a:avLst/>
          </a:prstGeom>
        </p:spPr>
      </p:pic>
      <p:pic>
        <p:nvPicPr>
          <p:cNvPr id="15" name="Picture 14" descr="Us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1157" y="2108857"/>
            <a:ext cx="731520" cy="731520"/>
          </a:xfrm>
          <a:prstGeom prst="rect">
            <a:avLst/>
          </a:prstGeom>
        </p:spPr>
      </p:pic>
      <p:pic>
        <p:nvPicPr>
          <p:cNvPr id="16" name="Picture 15" descr="User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7100" y="2108857"/>
            <a:ext cx="731520" cy="731520"/>
          </a:xfrm>
          <a:prstGeom prst="rect">
            <a:avLst/>
          </a:prstGeom>
        </p:spPr>
      </p:pic>
      <p:sp>
        <p:nvSpPr>
          <p:cNvPr id="20" name="TextBox 19"/>
          <p:cNvSpPr txBox="1"/>
          <p:nvPr/>
        </p:nvSpPr>
        <p:spPr>
          <a:xfrm>
            <a:off x="6015954" y="2866846"/>
            <a:ext cx="483456" cy="153888"/>
          </a:xfrm>
          <a:prstGeom prst="rect">
            <a:avLst/>
          </a:prstGeom>
          <a:noFill/>
        </p:spPr>
        <p:txBody>
          <a:bodyPr wrap="square" lIns="0" tIns="0" rIns="0" bIns="0" rtlCol="0">
            <a:spAutoFit/>
          </a:bodyPr>
          <a:lstStyle/>
          <a:p>
            <a:pPr algn="ctr"/>
            <a:r>
              <a:rPr lang="en-US" sz="1000" dirty="0" smtClean="0"/>
              <a:t>User</a:t>
            </a:r>
            <a:endParaRPr lang="en-US" sz="1000" dirty="0"/>
          </a:p>
        </p:txBody>
      </p:sp>
      <p:sp>
        <p:nvSpPr>
          <p:cNvPr id="21" name="TextBox 20"/>
          <p:cNvSpPr txBox="1"/>
          <p:nvPr/>
        </p:nvSpPr>
        <p:spPr>
          <a:xfrm>
            <a:off x="7409731" y="2866846"/>
            <a:ext cx="471738" cy="153888"/>
          </a:xfrm>
          <a:prstGeom prst="rect">
            <a:avLst/>
          </a:prstGeom>
          <a:noFill/>
        </p:spPr>
        <p:txBody>
          <a:bodyPr wrap="square" lIns="0" tIns="0" rIns="0" bIns="0" rtlCol="0">
            <a:spAutoFit/>
          </a:bodyPr>
          <a:lstStyle/>
          <a:p>
            <a:pPr algn="ctr"/>
            <a:r>
              <a:rPr lang="en-US" sz="1000" dirty="0" smtClean="0"/>
              <a:t>Users</a:t>
            </a:r>
            <a:endParaRPr lang="en-US" sz="1000" dirty="0"/>
          </a:p>
        </p:txBody>
      </p:sp>
      <p:sp>
        <p:nvSpPr>
          <p:cNvPr id="22" name="TextBox 21"/>
          <p:cNvSpPr txBox="1"/>
          <p:nvPr/>
        </p:nvSpPr>
        <p:spPr>
          <a:xfrm>
            <a:off x="4552336" y="2866846"/>
            <a:ext cx="647186" cy="153888"/>
          </a:xfrm>
          <a:prstGeom prst="rect">
            <a:avLst/>
          </a:prstGeom>
          <a:noFill/>
        </p:spPr>
        <p:txBody>
          <a:bodyPr wrap="square" lIns="0" tIns="0" rIns="0" bIns="0" rtlCol="0">
            <a:spAutoFit/>
          </a:bodyPr>
          <a:lstStyle/>
          <a:p>
            <a:pPr algn="ctr"/>
            <a:r>
              <a:rPr lang="en-US" sz="1000" dirty="0" smtClean="0"/>
              <a:t>Internet</a:t>
            </a:r>
            <a:endParaRPr lang="en-US" sz="1000" dirty="0"/>
          </a:p>
        </p:txBody>
      </p:sp>
      <p:sp>
        <p:nvSpPr>
          <p:cNvPr id="23" name="TextBox 22"/>
          <p:cNvSpPr txBox="1"/>
          <p:nvPr/>
        </p:nvSpPr>
        <p:spPr>
          <a:xfrm>
            <a:off x="475054" y="2866846"/>
            <a:ext cx="473708" cy="153888"/>
          </a:xfrm>
          <a:prstGeom prst="rect">
            <a:avLst/>
          </a:prstGeom>
          <a:noFill/>
        </p:spPr>
        <p:txBody>
          <a:bodyPr wrap="square" lIns="0" tIns="0" rIns="0" bIns="0" rtlCol="0">
            <a:spAutoFit/>
          </a:bodyPr>
          <a:lstStyle/>
          <a:p>
            <a:pPr algn="ctr"/>
            <a:r>
              <a:rPr lang="en-US" sz="1000" dirty="0" smtClean="0"/>
              <a:t>Client</a:t>
            </a:r>
            <a:endParaRPr lang="en-US" sz="1000" dirty="0"/>
          </a:p>
        </p:txBody>
      </p:sp>
      <p:sp>
        <p:nvSpPr>
          <p:cNvPr id="24" name="TextBox 23"/>
          <p:cNvSpPr txBox="1"/>
          <p:nvPr/>
        </p:nvSpPr>
        <p:spPr>
          <a:xfrm>
            <a:off x="1676804" y="2866846"/>
            <a:ext cx="840776" cy="153888"/>
          </a:xfrm>
          <a:prstGeom prst="rect">
            <a:avLst/>
          </a:prstGeom>
          <a:noFill/>
        </p:spPr>
        <p:txBody>
          <a:bodyPr wrap="square" lIns="0" tIns="0" rIns="0" bIns="0" rtlCol="0">
            <a:spAutoFit/>
          </a:bodyPr>
          <a:lstStyle/>
          <a:p>
            <a:pPr algn="ctr"/>
            <a:r>
              <a:rPr lang="en-US" sz="1000" dirty="0" smtClean="0"/>
              <a:t>Mobile Client</a:t>
            </a:r>
            <a:endParaRPr lang="en-US" sz="1000" dirty="0"/>
          </a:p>
        </p:txBody>
      </p:sp>
      <p:sp>
        <p:nvSpPr>
          <p:cNvPr id="25" name="TextBox 24"/>
          <p:cNvSpPr txBox="1"/>
          <p:nvPr/>
        </p:nvSpPr>
        <p:spPr>
          <a:xfrm>
            <a:off x="3078988" y="2866846"/>
            <a:ext cx="820664" cy="153888"/>
          </a:xfrm>
          <a:prstGeom prst="rect">
            <a:avLst/>
          </a:prstGeom>
          <a:noFill/>
        </p:spPr>
        <p:txBody>
          <a:bodyPr wrap="square" lIns="0" tIns="0" rIns="0" bIns="0" rtlCol="0">
            <a:spAutoFit/>
          </a:bodyPr>
          <a:lstStyle/>
          <a:p>
            <a:pPr algn="ctr"/>
            <a:r>
              <a:rPr lang="en-US" sz="1000" dirty="0" smtClean="0"/>
              <a:t>Multimedia</a:t>
            </a:r>
            <a:endParaRPr lang="en-US" sz="1000" dirty="0"/>
          </a:p>
        </p:txBody>
      </p:sp>
      <p:sp>
        <p:nvSpPr>
          <p:cNvPr id="27" name="TextBox 26"/>
          <p:cNvSpPr txBox="1"/>
          <p:nvPr/>
        </p:nvSpPr>
        <p:spPr>
          <a:xfrm>
            <a:off x="1712546" y="4056506"/>
            <a:ext cx="760218" cy="307777"/>
          </a:xfrm>
          <a:prstGeom prst="rect">
            <a:avLst/>
          </a:prstGeom>
          <a:noFill/>
        </p:spPr>
        <p:txBody>
          <a:bodyPr wrap="square" lIns="0" tIns="0" rIns="0" bIns="0" rtlCol="0">
            <a:spAutoFit/>
          </a:bodyPr>
          <a:lstStyle/>
          <a:p>
            <a:pPr algn="ctr"/>
            <a:r>
              <a:rPr lang="en-US" sz="1000" dirty="0" smtClean="0"/>
              <a:t>Corporate Data Center</a:t>
            </a:r>
            <a:endParaRPr lang="en-US" sz="1000" dirty="0"/>
          </a:p>
        </p:txBody>
      </p:sp>
      <p:pic>
        <p:nvPicPr>
          <p:cNvPr id="6" name="Picture 5" descr="Corporate-Data-Cen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3733" y="3360737"/>
            <a:ext cx="731520" cy="731520"/>
          </a:xfrm>
          <a:prstGeom prst="rect">
            <a:avLst/>
          </a:prstGeom>
        </p:spPr>
      </p:pic>
      <p:pic>
        <p:nvPicPr>
          <p:cNvPr id="7" name="Picture 6" descr="Dis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0089" y="3360737"/>
            <a:ext cx="731520" cy="731520"/>
          </a:xfrm>
          <a:prstGeom prst="rect">
            <a:avLst/>
          </a:prstGeom>
        </p:spPr>
      </p:pic>
      <p:pic>
        <p:nvPicPr>
          <p:cNvPr id="9" name="Picture 8" descr="Generic-Databas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6445" y="3360737"/>
            <a:ext cx="731520" cy="731520"/>
          </a:xfrm>
          <a:prstGeom prst="rect">
            <a:avLst/>
          </a:prstGeom>
        </p:spPr>
      </p:pic>
      <p:pic>
        <p:nvPicPr>
          <p:cNvPr id="13" name="Picture 12" descr="Tap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92800" y="3360737"/>
            <a:ext cx="731520" cy="731520"/>
          </a:xfrm>
          <a:prstGeom prst="rect">
            <a:avLst/>
          </a:prstGeom>
        </p:spPr>
      </p:pic>
      <p:pic>
        <p:nvPicPr>
          <p:cNvPr id="14" name="Picture 13" descr="Traditional-Server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7377" y="3360737"/>
            <a:ext cx="731520" cy="731520"/>
          </a:xfrm>
          <a:prstGeom prst="rect">
            <a:avLst/>
          </a:prstGeom>
        </p:spPr>
      </p:pic>
      <p:sp>
        <p:nvSpPr>
          <p:cNvPr id="26" name="TextBox 25"/>
          <p:cNvSpPr txBox="1"/>
          <p:nvPr/>
        </p:nvSpPr>
        <p:spPr>
          <a:xfrm>
            <a:off x="164760" y="4133450"/>
            <a:ext cx="1105244" cy="153888"/>
          </a:xfrm>
          <a:prstGeom prst="rect">
            <a:avLst/>
          </a:prstGeom>
          <a:noFill/>
        </p:spPr>
        <p:txBody>
          <a:bodyPr wrap="square" lIns="0" tIns="0" rIns="0" bIns="0" rtlCol="0">
            <a:spAutoFit/>
          </a:bodyPr>
          <a:lstStyle/>
          <a:p>
            <a:pPr algn="ctr"/>
            <a:r>
              <a:rPr lang="en-US" sz="1000" dirty="0" smtClean="0"/>
              <a:t>Traditional Server</a:t>
            </a:r>
            <a:endParaRPr lang="en-US" sz="1000" dirty="0"/>
          </a:p>
        </p:txBody>
      </p:sp>
      <p:sp>
        <p:nvSpPr>
          <p:cNvPr id="28" name="TextBox 27"/>
          <p:cNvSpPr txBox="1"/>
          <p:nvPr/>
        </p:nvSpPr>
        <p:spPr>
          <a:xfrm>
            <a:off x="3296310" y="4133450"/>
            <a:ext cx="371750" cy="153888"/>
          </a:xfrm>
          <a:prstGeom prst="rect">
            <a:avLst/>
          </a:prstGeom>
          <a:noFill/>
        </p:spPr>
        <p:txBody>
          <a:bodyPr wrap="square" lIns="0" tIns="0" rIns="0" bIns="0" rtlCol="0">
            <a:spAutoFit/>
          </a:bodyPr>
          <a:lstStyle/>
          <a:p>
            <a:pPr algn="ctr"/>
            <a:r>
              <a:rPr lang="en-US" sz="1000" dirty="0" smtClean="0"/>
              <a:t>Disk</a:t>
            </a:r>
            <a:endParaRPr lang="en-US" sz="1000" dirty="0"/>
          </a:p>
        </p:txBody>
      </p:sp>
      <p:sp>
        <p:nvSpPr>
          <p:cNvPr id="29" name="TextBox 28"/>
          <p:cNvSpPr txBox="1"/>
          <p:nvPr/>
        </p:nvSpPr>
        <p:spPr>
          <a:xfrm>
            <a:off x="4298343" y="4133450"/>
            <a:ext cx="1155186" cy="153888"/>
          </a:xfrm>
          <a:prstGeom prst="rect">
            <a:avLst/>
          </a:prstGeom>
          <a:noFill/>
        </p:spPr>
        <p:txBody>
          <a:bodyPr wrap="square" lIns="0" tIns="0" rIns="0" bIns="0" rtlCol="0">
            <a:spAutoFit/>
          </a:bodyPr>
          <a:lstStyle/>
          <a:p>
            <a:pPr algn="ctr"/>
            <a:r>
              <a:rPr lang="en-US" sz="1000" dirty="0" smtClean="0"/>
              <a:t>Generic Database</a:t>
            </a:r>
            <a:endParaRPr lang="en-US" sz="1000" dirty="0"/>
          </a:p>
        </p:txBody>
      </p:sp>
      <p:sp>
        <p:nvSpPr>
          <p:cNvPr id="30" name="TextBox 29"/>
          <p:cNvSpPr txBox="1"/>
          <p:nvPr/>
        </p:nvSpPr>
        <p:spPr>
          <a:xfrm>
            <a:off x="5828841" y="4133450"/>
            <a:ext cx="864806" cy="153888"/>
          </a:xfrm>
          <a:prstGeom prst="rect">
            <a:avLst/>
          </a:prstGeom>
          <a:noFill/>
        </p:spPr>
        <p:txBody>
          <a:bodyPr wrap="square" lIns="0" tIns="0" rIns="0" bIns="0" rtlCol="0">
            <a:spAutoFit/>
          </a:bodyPr>
          <a:lstStyle/>
          <a:p>
            <a:pPr algn="ctr"/>
            <a:r>
              <a:rPr lang="en-US" sz="1000" dirty="0" smtClean="0"/>
              <a:t>Tape Storage</a:t>
            </a:r>
            <a:endParaRPr lang="en-US" sz="1000" dirty="0"/>
          </a:p>
        </p:txBody>
      </p:sp>
      <p:pic>
        <p:nvPicPr>
          <p:cNvPr id="3" name="Picture 2" descr="AWS-Clou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7377" y="741362"/>
            <a:ext cx="731520" cy="731520"/>
          </a:xfrm>
          <a:prstGeom prst="rect">
            <a:avLst/>
          </a:prstGeom>
        </p:spPr>
      </p:pic>
      <p:pic>
        <p:nvPicPr>
          <p:cNvPr id="4" name="Picture 3" descr="AWS-Management-Consol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34279" y="741362"/>
            <a:ext cx="731520" cy="731520"/>
          </a:xfrm>
          <a:prstGeom prst="rect">
            <a:avLst/>
          </a:prstGeom>
        </p:spPr>
      </p:pic>
      <p:pic>
        <p:nvPicPr>
          <p:cNvPr id="17" name="Picture 16" descr="VPC-Cloud.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21181" y="741362"/>
            <a:ext cx="731520" cy="731520"/>
          </a:xfrm>
          <a:prstGeom prst="rect">
            <a:avLst/>
          </a:prstGeom>
        </p:spPr>
      </p:pic>
      <p:sp>
        <p:nvSpPr>
          <p:cNvPr id="18" name="TextBox 17"/>
          <p:cNvSpPr txBox="1"/>
          <p:nvPr/>
        </p:nvSpPr>
        <p:spPr>
          <a:xfrm>
            <a:off x="318968" y="1538020"/>
            <a:ext cx="794144" cy="153888"/>
          </a:xfrm>
          <a:prstGeom prst="rect">
            <a:avLst/>
          </a:prstGeom>
          <a:noFill/>
        </p:spPr>
        <p:txBody>
          <a:bodyPr wrap="square" lIns="0" tIns="0" rIns="0" bIns="0" rtlCol="0">
            <a:spAutoFit/>
          </a:bodyPr>
          <a:lstStyle/>
          <a:p>
            <a:pPr algn="ctr"/>
            <a:r>
              <a:rPr lang="en-US" sz="1000" dirty="0" smtClean="0"/>
              <a:t>AWS Cloud</a:t>
            </a:r>
            <a:endParaRPr lang="en-US" sz="1000" dirty="0"/>
          </a:p>
        </p:txBody>
      </p:sp>
      <p:sp>
        <p:nvSpPr>
          <p:cNvPr id="19" name="TextBox 18"/>
          <p:cNvSpPr txBox="1"/>
          <p:nvPr/>
        </p:nvSpPr>
        <p:spPr>
          <a:xfrm>
            <a:off x="1481648" y="1461076"/>
            <a:ext cx="1230172" cy="307777"/>
          </a:xfrm>
          <a:prstGeom prst="rect">
            <a:avLst/>
          </a:prstGeom>
          <a:noFill/>
        </p:spPr>
        <p:txBody>
          <a:bodyPr wrap="square" lIns="0" tIns="0" rIns="0" bIns="0" rtlCol="0">
            <a:spAutoFit/>
          </a:bodyPr>
          <a:lstStyle/>
          <a:p>
            <a:pPr algn="ctr"/>
            <a:r>
              <a:rPr lang="en-US" sz="1000" dirty="0" smtClean="0"/>
              <a:t>AWS Management Console</a:t>
            </a:r>
            <a:endParaRPr lang="en-US" sz="1000" dirty="0"/>
          </a:p>
        </p:txBody>
      </p:sp>
      <p:sp>
        <p:nvSpPr>
          <p:cNvPr id="31" name="TextBox 30"/>
          <p:cNvSpPr txBox="1"/>
          <p:nvPr/>
        </p:nvSpPr>
        <p:spPr>
          <a:xfrm>
            <a:off x="2768306" y="1538020"/>
            <a:ext cx="1435902" cy="153888"/>
          </a:xfrm>
          <a:prstGeom prst="rect">
            <a:avLst/>
          </a:prstGeom>
          <a:noFill/>
        </p:spPr>
        <p:txBody>
          <a:bodyPr wrap="square" lIns="0" tIns="0" rIns="0" bIns="0" rtlCol="0">
            <a:spAutoFit/>
          </a:bodyPr>
          <a:lstStyle/>
          <a:p>
            <a:pPr algn="ctr"/>
            <a:r>
              <a:rPr lang="en-US" sz="1000" dirty="0" smtClean="0"/>
              <a:t>Virtual Private Cloud</a:t>
            </a:r>
            <a:endParaRPr lang="en-US" sz="1000" dirty="0"/>
          </a:p>
        </p:txBody>
      </p:sp>
      <p:sp>
        <p:nvSpPr>
          <p:cNvPr id="32" name="TextBox 31"/>
          <p:cNvSpPr txBox="1"/>
          <p:nvPr/>
        </p:nvSpPr>
        <p:spPr>
          <a:xfrm>
            <a:off x="4579463" y="1538020"/>
            <a:ext cx="592932" cy="153888"/>
          </a:xfrm>
          <a:prstGeom prst="rect">
            <a:avLst/>
          </a:prstGeom>
          <a:noFill/>
        </p:spPr>
        <p:txBody>
          <a:bodyPr wrap="square" lIns="0" tIns="0" rIns="0" bIns="0" rtlCol="0">
            <a:spAutoFit/>
          </a:bodyPr>
          <a:lstStyle/>
          <a:p>
            <a:pPr algn="ctr"/>
            <a:r>
              <a:rPr lang="en-US" sz="1000" dirty="0" smtClean="0"/>
              <a:t>Forums</a:t>
            </a:r>
            <a:endParaRPr lang="en-US" sz="1000" dirty="0"/>
          </a:p>
        </p:txBody>
      </p:sp>
      <p:pic>
        <p:nvPicPr>
          <p:cNvPr id="33" name="Picture 32" descr="Forum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98599" y="795188"/>
            <a:ext cx="731520" cy="731520"/>
          </a:xfrm>
          <a:prstGeom prst="rect">
            <a:avLst/>
          </a:prstGeom>
        </p:spPr>
      </p:pic>
    </p:spTree>
    <p:extLst>
      <p:ext uri="{BB962C8B-B14F-4D97-AF65-F5344CB8AC3E}">
        <p14:creationId xmlns:p14="http://schemas.microsoft.com/office/powerpoint/2010/main" val="3584047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89914"/>
          </a:xfrm>
        </p:spPr>
        <p:txBody>
          <a:bodyPr/>
          <a:lstStyle/>
          <a:p>
            <a:r>
              <a:rPr lang="en-US" dirty="0"/>
              <a:t>On-Demand Workforce</a:t>
            </a:r>
          </a:p>
        </p:txBody>
      </p:sp>
      <p:sp>
        <p:nvSpPr>
          <p:cNvPr id="3" name="TextBox 2"/>
          <p:cNvSpPr txBox="1"/>
          <p:nvPr/>
        </p:nvSpPr>
        <p:spPr>
          <a:xfrm>
            <a:off x="257707" y="906180"/>
            <a:ext cx="3285593" cy="338554"/>
          </a:xfrm>
          <a:prstGeom prst="rect">
            <a:avLst/>
          </a:prstGeom>
          <a:noFill/>
        </p:spPr>
        <p:txBody>
          <a:bodyPr wrap="square" rtlCol="0">
            <a:spAutoFit/>
          </a:bodyPr>
          <a:lstStyle/>
          <a:p>
            <a:r>
              <a:rPr lang="en-US" sz="1600" dirty="0">
                <a:ea typeface="Verdana" pitchFamily="34" charset="0"/>
                <a:cs typeface="Arial"/>
              </a:rPr>
              <a:t>Amazon Mechanical Turk</a:t>
            </a:r>
          </a:p>
        </p:txBody>
      </p:sp>
      <p:pic>
        <p:nvPicPr>
          <p:cNvPr id="4" name="Picture 3" descr="Amazon-Mechanical-Tur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 y="1305016"/>
            <a:ext cx="731520" cy="731520"/>
          </a:xfrm>
          <a:prstGeom prst="rect">
            <a:avLst/>
          </a:prstGeom>
        </p:spPr>
      </p:pic>
      <p:pic>
        <p:nvPicPr>
          <p:cNvPr id="5" name="Picture 4" descr="Assignment-Tas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0" y="1305016"/>
            <a:ext cx="731520" cy="731520"/>
          </a:xfrm>
          <a:prstGeom prst="rect">
            <a:avLst/>
          </a:prstGeom>
        </p:spPr>
      </p:pic>
      <p:pic>
        <p:nvPicPr>
          <p:cNvPr id="6" name="Picture 5" descr="Human-Intelligence-Tasks-HI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679" y="1305016"/>
            <a:ext cx="731520" cy="731520"/>
          </a:xfrm>
          <a:prstGeom prst="rect">
            <a:avLst/>
          </a:prstGeom>
        </p:spPr>
      </p:pic>
      <p:pic>
        <p:nvPicPr>
          <p:cNvPr id="7" name="Picture 6" descr="Reques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2038" y="1305016"/>
            <a:ext cx="731520" cy="731520"/>
          </a:xfrm>
          <a:prstGeom prst="rect">
            <a:avLst/>
          </a:prstGeom>
        </p:spPr>
      </p:pic>
      <p:pic>
        <p:nvPicPr>
          <p:cNvPr id="8" name="Picture 7" descr="Worker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73359" y="1305016"/>
            <a:ext cx="731520" cy="731520"/>
          </a:xfrm>
          <a:prstGeom prst="rect">
            <a:avLst/>
          </a:prstGeom>
        </p:spPr>
      </p:pic>
      <p:sp>
        <p:nvSpPr>
          <p:cNvPr id="9" name="TextBox 64"/>
          <p:cNvSpPr txBox="1">
            <a:spLocks noChangeArrowheads="1"/>
          </p:cNvSpPr>
          <p:nvPr/>
        </p:nvSpPr>
        <p:spPr bwMode="auto">
          <a:xfrm>
            <a:off x="1433584" y="2193093"/>
            <a:ext cx="1031710" cy="276999"/>
          </a:xfrm>
          <a:prstGeom prst="rect">
            <a:avLst/>
          </a:prstGeom>
          <a:noFill/>
          <a:ln w="9525">
            <a:noFill/>
            <a:miter lim="800000"/>
            <a:headEnd/>
            <a:tailEnd/>
          </a:ln>
        </p:spPr>
        <p:txBody>
          <a:bodyPr wrap="square" lIns="0" tIns="0" rIns="0" bIns="0">
            <a:spAutoFit/>
          </a:bodyPr>
          <a:lstStyle/>
          <a:p>
            <a:pPr algn="ctr"/>
            <a:r>
              <a:rPr lang="en-US" sz="900" dirty="0">
                <a:latin typeface="Arial"/>
                <a:ea typeface="Verdana" pitchFamily="34" charset="0"/>
                <a:cs typeface="Arial"/>
              </a:rPr>
              <a:t>Human Intelligence Tasks (HIT)</a:t>
            </a:r>
          </a:p>
        </p:txBody>
      </p:sp>
      <p:sp>
        <p:nvSpPr>
          <p:cNvPr id="10" name="TextBox 65"/>
          <p:cNvSpPr txBox="1">
            <a:spLocks noChangeArrowheads="1"/>
          </p:cNvSpPr>
          <p:nvPr/>
        </p:nvSpPr>
        <p:spPr bwMode="auto">
          <a:xfrm>
            <a:off x="2892896" y="2193093"/>
            <a:ext cx="849804" cy="276999"/>
          </a:xfrm>
          <a:prstGeom prst="rect">
            <a:avLst/>
          </a:prstGeom>
          <a:noFill/>
          <a:ln w="9525">
            <a:noFill/>
            <a:miter lim="800000"/>
            <a:headEnd/>
            <a:tailEnd/>
          </a:ln>
        </p:spPr>
        <p:txBody>
          <a:bodyPr wrap="square" lIns="0" tIns="0" rIns="0" bIns="0">
            <a:spAutoFit/>
          </a:bodyPr>
          <a:lstStyle/>
          <a:p>
            <a:pPr algn="ctr"/>
            <a:r>
              <a:rPr lang="en-US" sz="900" dirty="0" smtClean="0">
                <a:latin typeface="Arial"/>
                <a:ea typeface="Verdana" pitchFamily="34" charset="0"/>
                <a:cs typeface="Arial"/>
              </a:rPr>
              <a:t>Assignment/</a:t>
            </a:r>
          </a:p>
          <a:p>
            <a:pPr algn="ctr"/>
            <a:r>
              <a:rPr lang="en-US" sz="900" dirty="0" smtClean="0">
                <a:latin typeface="Arial"/>
                <a:ea typeface="Verdana" pitchFamily="34" charset="0"/>
                <a:cs typeface="Arial"/>
              </a:rPr>
              <a:t>Task</a:t>
            </a:r>
            <a:endParaRPr lang="en-US" sz="900" dirty="0">
              <a:latin typeface="Arial"/>
              <a:ea typeface="Verdana" pitchFamily="34" charset="0"/>
              <a:cs typeface="Arial"/>
            </a:endParaRPr>
          </a:p>
        </p:txBody>
      </p:sp>
      <p:sp>
        <p:nvSpPr>
          <p:cNvPr id="11" name="TextBox 66"/>
          <p:cNvSpPr txBox="1">
            <a:spLocks noChangeArrowheads="1"/>
          </p:cNvSpPr>
          <p:nvPr/>
        </p:nvSpPr>
        <p:spPr bwMode="auto">
          <a:xfrm>
            <a:off x="5379064" y="2262343"/>
            <a:ext cx="702352" cy="138499"/>
          </a:xfrm>
          <a:prstGeom prst="rect">
            <a:avLst/>
          </a:prstGeom>
          <a:noFill/>
          <a:ln w="9525">
            <a:noFill/>
            <a:miter lim="800000"/>
            <a:headEnd/>
            <a:tailEnd/>
          </a:ln>
        </p:spPr>
        <p:txBody>
          <a:bodyPr wrap="square" lIns="0" tIns="0" rIns="0" bIns="0">
            <a:spAutoFit/>
          </a:bodyPr>
          <a:lstStyle/>
          <a:p>
            <a:pPr algn="ctr"/>
            <a:r>
              <a:rPr lang="en-US" sz="900" dirty="0">
                <a:latin typeface="Arial"/>
                <a:ea typeface="Verdana" pitchFamily="34" charset="0"/>
                <a:cs typeface="Arial"/>
              </a:rPr>
              <a:t>Requester</a:t>
            </a:r>
          </a:p>
        </p:txBody>
      </p:sp>
      <p:sp>
        <p:nvSpPr>
          <p:cNvPr id="12" name="TextBox 67"/>
          <p:cNvSpPr txBox="1">
            <a:spLocks noChangeArrowheads="1"/>
          </p:cNvSpPr>
          <p:nvPr/>
        </p:nvSpPr>
        <p:spPr bwMode="auto">
          <a:xfrm>
            <a:off x="4170062" y="2262343"/>
            <a:ext cx="738114" cy="138499"/>
          </a:xfrm>
          <a:prstGeom prst="rect">
            <a:avLst/>
          </a:prstGeom>
          <a:noFill/>
          <a:ln w="9525">
            <a:noFill/>
            <a:miter lim="800000"/>
            <a:headEnd/>
            <a:tailEnd/>
          </a:ln>
        </p:spPr>
        <p:txBody>
          <a:bodyPr wrap="square" lIns="0" tIns="0" rIns="0" bIns="0">
            <a:spAutoFit/>
          </a:bodyPr>
          <a:lstStyle/>
          <a:p>
            <a:pPr algn="ctr"/>
            <a:r>
              <a:rPr lang="en-US" sz="900" dirty="0" smtClean="0">
                <a:latin typeface="Arial"/>
                <a:ea typeface="Verdana" pitchFamily="34" charset="0"/>
                <a:cs typeface="Arial"/>
              </a:rPr>
              <a:t>Workers</a:t>
            </a:r>
            <a:endParaRPr lang="en-US" sz="900" dirty="0">
              <a:latin typeface="Arial"/>
              <a:ea typeface="Verdana" pitchFamily="34" charset="0"/>
              <a:cs typeface="Arial"/>
            </a:endParaRPr>
          </a:p>
        </p:txBody>
      </p:sp>
      <p:sp>
        <p:nvSpPr>
          <p:cNvPr id="13" name="TextBox 65"/>
          <p:cNvSpPr txBox="1">
            <a:spLocks noChangeArrowheads="1"/>
          </p:cNvSpPr>
          <p:nvPr/>
        </p:nvSpPr>
        <p:spPr bwMode="auto">
          <a:xfrm>
            <a:off x="-62323" y="2193093"/>
            <a:ext cx="1374775" cy="276999"/>
          </a:xfrm>
          <a:prstGeom prst="rect">
            <a:avLst/>
          </a:prstGeom>
          <a:noFill/>
          <a:ln w="9525">
            <a:noFill/>
            <a:miter lim="800000"/>
            <a:headEnd/>
            <a:tailEnd/>
          </a:ln>
        </p:spPr>
        <p:txBody>
          <a:bodyPr lIns="0" tIns="0" rIns="0" bIns="0">
            <a:spAutoFit/>
          </a:bodyPr>
          <a:lstStyle/>
          <a:p>
            <a:pPr algn="ctr"/>
            <a:r>
              <a:rPr lang="en-US" sz="900" dirty="0" smtClean="0">
                <a:latin typeface="Arial"/>
                <a:ea typeface="Verdana" pitchFamily="34" charset="0"/>
                <a:cs typeface="Arial"/>
              </a:rPr>
              <a:t>Amazon </a:t>
            </a:r>
          </a:p>
          <a:p>
            <a:pPr algn="ctr"/>
            <a:r>
              <a:rPr lang="en-US" sz="900" dirty="0" smtClean="0">
                <a:latin typeface="Arial"/>
                <a:ea typeface="Verdana" pitchFamily="34" charset="0"/>
                <a:cs typeface="Arial"/>
              </a:rPr>
              <a:t>Mechanical Turk</a:t>
            </a:r>
            <a:endParaRPr lang="en-US" sz="900" dirty="0">
              <a:latin typeface="Arial"/>
              <a:ea typeface="Verdana" pitchFamily="34" charset="0"/>
              <a:cs typeface="Arial"/>
            </a:endParaRPr>
          </a:p>
        </p:txBody>
      </p:sp>
      <p:sp>
        <p:nvSpPr>
          <p:cNvPr id="14" name="TextBox 13"/>
          <p:cNvSpPr txBox="1"/>
          <p:nvPr/>
        </p:nvSpPr>
        <p:spPr>
          <a:xfrm>
            <a:off x="336176" y="2980766"/>
            <a:ext cx="4609353" cy="861774"/>
          </a:xfrm>
          <a:prstGeom prst="rect">
            <a:avLst/>
          </a:prstGeom>
          <a:noFill/>
        </p:spPr>
        <p:txBody>
          <a:bodyPr wrap="square" rtlCol="0">
            <a:spAutoFit/>
          </a:bodyPr>
          <a:lstStyle/>
          <a:p>
            <a:r>
              <a:rPr lang="en-US" sz="1000" dirty="0"/>
              <a:t>Mechanical Turk vs. Amazon Mechanical Turk</a:t>
            </a:r>
          </a:p>
          <a:p>
            <a:r>
              <a:rPr lang="en-US" sz="1000" dirty="0"/>
              <a:t>Do not use simple "Mechanical Turk" to refer to Amazon Mechanical Turk. Use Amazon Mechanical Turk to describe the entire system, Amazon Mechanical Turk website for the worker website, and Amazon Mechanical Turk web service to describe the product.</a:t>
            </a:r>
          </a:p>
        </p:txBody>
      </p:sp>
    </p:spTree>
    <p:extLst>
      <p:ext uri="{BB962C8B-B14F-4D97-AF65-F5344CB8AC3E}">
        <p14:creationId xmlns:p14="http://schemas.microsoft.com/office/powerpoint/2010/main" val="3024372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20064"/>
          </a:xfrm>
        </p:spPr>
        <p:txBody>
          <a:bodyPr/>
          <a:lstStyle/>
          <a:p>
            <a:r>
              <a:rPr lang="en-US" dirty="0" smtClean="0"/>
              <a:t>SDKs</a:t>
            </a:r>
            <a:endParaRPr lang="en-US" dirty="0"/>
          </a:p>
        </p:txBody>
      </p:sp>
      <p:pic>
        <p:nvPicPr>
          <p:cNvPr id="3" name="Picture 2" descr="Androi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298" y="2717800"/>
            <a:ext cx="731520" cy="731520"/>
          </a:xfrm>
          <a:prstGeom prst="rect">
            <a:avLst/>
          </a:prstGeom>
        </p:spPr>
      </p:pic>
      <p:pic>
        <p:nvPicPr>
          <p:cNvPr id="4" name="Picture 3" descr="CL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839" y="2717800"/>
            <a:ext cx="731520" cy="731520"/>
          </a:xfrm>
          <a:prstGeom prst="rect">
            <a:avLst/>
          </a:prstGeom>
        </p:spPr>
      </p:pic>
      <p:pic>
        <p:nvPicPr>
          <p:cNvPr id="5" name="Picture 4" descr="iO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163" y="2717800"/>
            <a:ext cx="731520" cy="731520"/>
          </a:xfrm>
          <a:prstGeom prst="rect">
            <a:avLst/>
          </a:prstGeom>
        </p:spPr>
      </p:pic>
      <p:pic>
        <p:nvPicPr>
          <p:cNvPr id="6" name="Picture 5" descr="Jav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163" y="882650"/>
            <a:ext cx="731520" cy="731520"/>
          </a:xfrm>
          <a:prstGeom prst="rect">
            <a:avLst/>
          </a:prstGeom>
        </p:spPr>
      </p:pic>
      <p:pic>
        <p:nvPicPr>
          <p:cNvPr id="7" name="Picture 6" descr="NE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91" y="882650"/>
            <a:ext cx="731520" cy="731520"/>
          </a:xfrm>
          <a:prstGeom prst="rect">
            <a:avLst/>
          </a:prstGeom>
        </p:spPr>
      </p:pic>
      <p:pic>
        <p:nvPicPr>
          <p:cNvPr id="8" name="Picture 7" descr="nodeJ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2839" y="882650"/>
            <a:ext cx="731520" cy="731520"/>
          </a:xfrm>
          <a:prstGeom prst="rect">
            <a:avLst/>
          </a:prstGeom>
        </p:spPr>
      </p:pic>
      <p:pic>
        <p:nvPicPr>
          <p:cNvPr id="9" name="Picture 8" descr="PHP.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2493" y="882650"/>
            <a:ext cx="731520" cy="731520"/>
          </a:xfrm>
          <a:prstGeom prst="rect">
            <a:avLst/>
          </a:prstGeom>
        </p:spPr>
      </p:pic>
      <p:pic>
        <p:nvPicPr>
          <p:cNvPr id="10" name="Picture 9" descr="Pyth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2298" y="882650"/>
            <a:ext cx="731520" cy="731520"/>
          </a:xfrm>
          <a:prstGeom prst="rect">
            <a:avLst/>
          </a:prstGeom>
        </p:spPr>
      </p:pic>
      <p:pic>
        <p:nvPicPr>
          <p:cNvPr id="11" name="Picture 10" descr="Rub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4145" y="882650"/>
            <a:ext cx="731520" cy="731520"/>
          </a:xfrm>
          <a:prstGeom prst="rect">
            <a:avLst/>
          </a:prstGeom>
        </p:spPr>
      </p:pic>
      <p:pic>
        <p:nvPicPr>
          <p:cNvPr id="12" name="Picture 11" descr="Toolkit-For-Eclips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56991" y="2717800"/>
            <a:ext cx="731520" cy="731520"/>
          </a:xfrm>
          <a:prstGeom prst="rect">
            <a:avLst/>
          </a:prstGeom>
        </p:spPr>
      </p:pic>
      <p:pic>
        <p:nvPicPr>
          <p:cNvPr id="13" name="Picture 12" descr="Toolkit-for-Visual-Studi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2493" y="2717800"/>
            <a:ext cx="731520" cy="731520"/>
          </a:xfrm>
          <a:prstGeom prst="rect">
            <a:avLst/>
          </a:prstGeom>
        </p:spPr>
      </p:pic>
      <p:pic>
        <p:nvPicPr>
          <p:cNvPr id="14" name="Picture 13" descr="Tools-For-Windows-PowerShell.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24145" y="2717800"/>
            <a:ext cx="731520" cy="731520"/>
          </a:xfrm>
          <a:prstGeom prst="rect">
            <a:avLst/>
          </a:prstGeom>
        </p:spPr>
      </p:pic>
      <p:sp>
        <p:nvSpPr>
          <p:cNvPr id="15" name="TextBox 14"/>
          <p:cNvSpPr txBox="1"/>
          <p:nvPr/>
        </p:nvSpPr>
        <p:spPr>
          <a:xfrm>
            <a:off x="768938" y="1905000"/>
            <a:ext cx="297971" cy="169277"/>
          </a:xfrm>
          <a:prstGeom prst="rect">
            <a:avLst/>
          </a:prstGeom>
          <a:noFill/>
        </p:spPr>
        <p:txBody>
          <a:bodyPr wrap="none" lIns="0" tIns="0" rIns="0" bIns="0" rtlCol="0">
            <a:spAutoFit/>
          </a:bodyPr>
          <a:lstStyle/>
          <a:p>
            <a:pPr algn="ctr"/>
            <a:r>
              <a:rPr lang="en-US" sz="1100" dirty="0"/>
              <a:t>Java</a:t>
            </a:r>
          </a:p>
        </p:txBody>
      </p:sp>
      <p:sp>
        <p:nvSpPr>
          <p:cNvPr id="16" name="TextBox 15"/>
          <p:cNvSpPr txBox="1"/>
          <p:nvPr/>
        </p:nvSpPr>
        <p:spPr>
          <a:xfrm>
            <a:off x="2128472" y="1905000"/>
            <a:ext cx="439173" cy="169277"/>
          </a:xfrm>
          <a:prstGeom prst="rect">
            <a:avLst/>
          </a:prstGeom>
          <a:noFill/>
        </p:spPr>
        <p:txBody>
          <a:bodyPr wrap="none" lIns="0" tIns="0" rIns="0" bIns="0" rtlCol="0">
            <a:spAutoFit/>
          </a:bodyPr>
          <a:lstStyle/>
          <a:p>
            <a:pPr algn="ctr"/>
            <a:r>
              <a:rPr lang="en-US" sz="1100" dirty="0"/>
              <a:t>Python</a:t>
            </a:r>
          </a:p>
        </p:txBody>
      </p:sp>
      <p:sp>
        <p:nvSpPr>
          <p:cNvPr id="17" name="TextBox 16"/>
          <p:cNvSpPr txBox="1"/>
          <p:nvPr/>
        </p:nvSpPr>
        <p:spPr>
          <a:xfrm>
            <a:off x="3654503" y="1905000"/>
            <a:ext cx="287501" cy="169277"/>
          </a:xfrm>
          <a:prstGeom prst="rect">
            <a:avLst/>
          </a:prstGeom>
          <a:noFill/>
        </p:spPr>
        <p:txBody>
          <a:bodyPr wrap="none" lIns="0" tIns="0" rIns="0" bIns="0" rtlCol="0">
            <a:spAutoFit/>
          </a:bodyPr>
          <a:lstStyle/>
          <a:p>
            <a:pPr algn="ctr"/>
            <a:r>
              <a:rPr lang="en-US" sz="1100" dirty="0"/>
              <a:t>PHP</a:t>
            </a:r>
          </a:p>
        </p:txBody>
      </p:sp>
      <p:sp>
        <p:nvSpPr>
          <p:cNvPr id="18" name="TextBox 17"/>
          <p:cNvSpPr txBox="1"/>
          <p:nvPr/>
        </p:nvSpPr>
        <p:spPr>
          <a:xfrm>
            <a:off x="5063365" y="1905000"/>
            <a:ext cx="318772" cy="169277"/>
          </a:xfrm>
          <a:prstGeom prst="rect">
            <a:avLst/>
          </a:prstGeom>
          <a:noFill/>
        </p:spPr>
        <p:txBody>
          <a:bodyPr wrap="none" lIns="0" tIns="0" rIns="0" bIns="0" rtlCol="0">
            <a:spAutoFit/>
          </a:bodyPr>
          <a:lstStyle/>
          <a:p>
            <a:pPr algn="ctr"/>
            <a:r>
              <a:rPr lang="en-US" sz="1100" dirty="0"/>
              <a:t>.NET</a:t>
            </a:r>
          </a:p>
        </p:txBody>
      </p:sp>
      <p:sp>
        <p:nvSpPr>
          <p:cNvPr id="19" name="TextBox 18"/>
          <p:cNvSpPr txBox="1"/>
          <p:nvPr/>
        </p:nvSpPr>
        <p:spPr>
          <a:xfrm>
            <a:off x="6525250" y="1905000"/>
            <a:ext cx="329311" cy="169277"/>
          </a:xfrm>
          <a:prstGeom prst="rect">
            <a:avLst/>
          </a:prstGeom>
          <a:noFill/>
        </p:spPr>
        <p:txBody>
          <a:bodyPr wrap="none" lIns="0" tIns="0" rIns="0" bIns="0" rtlCol="0">
            <a:spAutoFit/>
          </a:bodyPr>
          <a:lstStyle/>
          <a:p>
            <a:pPr algn="ctr"/>
            <a:r>
              <a:rPr lang="en-US" sz="1100" dirty="0"/>
              <a:t>Ruby</a:t>
            </a:r>
          </a:p>
        </p:txBody>
      </p:sp>
      <p:sp>
        <p:nvSpPr>
          <p:cNvPr id="20" name="TextBox 19"/>
          <p:cNvSpPr txBox="1"/>
          <p:nvPr/>
        </p:nvSpPr>
        <p:spPr>
          <a:xfrm>
            <a:off x="7829382" y="1905000"/>
            <a:ext cx="478434" cy="169277"/>
          </a:xfrm>
          <a:prstGeom prst="rect">
            <a:avLst/>
          </a:prstGeom>
          <a:noFill/>
        </p:spPr>
        <p:txBody>
          <a:bodyPr wrap="none" lIns="0" tIns="0" rIns="0" bIns="0" rtlCol="0">
            <a:spAutoFit/>
          </a:bodyPr>
          <a:lstStyle/>
          <a:p>
            <a:pPr algn="ctr"/>
            <a:r>
              <a:rPr lang="en-US" sz="1100" dirty="0" err="1"/>
              <a:t>nodeJS</a:t>
            </a:r>
            <a:endParaRPr lang="en-US" sz="1100" dirty="0"/>
          </a:p>
        </p:txBody>
      </p:sp>
      <p:sp>
        <p:nvSpPr>
          <p:cNvPr id="21" name="TextBox 20"/>
          <p:cNvSpPr txBox="1"/>
          <p:nvPr/>
        </p:nvSpPr>
        <p:spPr>
          <a:xfrm>
            <a:off x="800347" y="3752850"/>
            <a:ext cx="235153" cy="169277"/>
          </a:xfrm>
          <a:prstGeom prst="rect">
            <a:avLst/>
          </a:prstGeom>
          <a:noFill/>
        </p:spPr>
        <p:txBody>
          <a:bodyPr wrap="none" lIns="0" tIns="0" rIns="0" bIns="0" rtlCol="0">
            <a:spAutoFit/>
          </a:bodyPr>
          <a:lstStyle/>
          <a:p>
            <a:pPr algn="ctr"/>
            <a:r>
              <a:rPr lang="en-US" sz="1100" dirty="0" err="1"/>
              <a:t>iOS</a:t>
            </a:r>
            <a:endParaRPr lang="en-US" sz="1100" dirty="0"/>
          </a:p>
        </p:txBody>
      </p:sp>
      <p:sp>
        <p:nvSpPr>
          <p:cNvPr id="22" name="TextBox 21"/>
          <p:cNvSpPr txBox="1"/>
          <p:nvPr/>
        </p:nvSpPr>
        <p:spPr>
          <a:xfrm>
            <a:off x="2098538" y="3752850"/>
            <a:ext cx="499041" cy="169277"/>
          </a:xfrm>
          <a:prstGeom prst="rect">
            <a:avLst/>
          </a:prstGeom>
          <a:noFill/>
        </p:spPr>
        <p:txBody>
          <a:bodyPr wrap="none" lIns="0" tIns="0" rIns="0" bIns="0" rtlCol="0">
            <a:spAutoFit/>
          </a:bodyPr>
          <a:lstStyle/>
          <a:p>
            <a:pPr algn="ctr"/>
            <a:r>
              <a:rPr lang="en-US" sz="1100" dirty="0"/>
              <a:t>Android</a:t>
            </a:r>
          </a:p>
        </p:txBody>
      </p:sp>
      <p:sp>
        <p:nvSpPr>
          <p:cNvPr id="23" name="TextBox 22"/>
          <p:cNvSpPr txBox="1"/>
          <p:nvPr/>
        </p:nvSpPr>
        <p:spPr>
          <a:xfrm>
            <a:off x="3308388" y="3752850"/>
            <a:ext cx="979730" cy="338554"/>
          </a:xfrm>
          <a:prstGeom prst="rect">
            <a:avLst/>
          </a:prstGeom>
          <a:noFill/>
        </p:spPr>
        <p:txBody>
          <a:bodyPr wrap="square" lIns="0" tIns="0" rIns="0" bIns="0" rtlCol="0">
            <a:spAutoFit/>
          </a:bodyPr>
          <a:lstStyle/>
          <a:p>
            <a:pPr algn="ctr"/>
            <a:r>
              <a:rPr lang="en-US" sz="1100" dirty="0" smtClean="0"/>
              <a:t>AWS Toolkit </a:t>
            </a:r>
            <a:r>
              <a:rPr lang="en-US" sz="1100" dirty="0"/>
              <a:t>for Visual Studio</a:t>
            </a:r>
          </a:p>
        </p:txBody>
      </p:sp>
      <p:sp>
        <p:nvSpPr>
          <p:cNvPr id="24" name="TextBox 23"/>
          <p:cNvSpPr txBox="1"/>
          <p:nvPr/>
        </p:nvSpPr>
        <p:spPr>
          <a:xfrm>
            <a:off x="4811778" y="3752850"/>
            <a:ext cx="821946" cy="338554"/>
          </a:xfrm>
          <a:prstGeom prst="rect">
            <a:avLst/>
          </a:prstGeom>
          <a:noFill/>
        </p:spPr>
        <p:txBody>
          <a:bodyPr wrap="square" lIns="0" tIns="0" rIns="0" bIns="0" rtlCol="0">
            <a:spAutoFit/>
          </a:bodyPr>
          <a:lstStyle/>
          <a:p>
            <a:pPr algn="ctr"/>
            <a:r>
              <a:rPr lang="en-US" sz="1100" dirty="0" smtClean="0"/>
              <a:t>AWS Toolkit </a:t>
            </a:r>
            <a:r>
              <a:rPr lang="en-US" sz="1100" dirty="0"/>
              <a:t>for Eclipse</a:t>
            </a:r>
          </a:p>
        </p:txBody>
      </p:sp>
      <p:sp>
        <p:nvSpPr>
          <p:cNvPr id="25" name="TextBox 24"/>
          <p:cNvSpPr txBox="1"/>
          <p:nvPr/>
        </p:nvSpPr>
        <p:spPr>
          <a:xfrm>
            <a:off x="6103465" y="3752850"/>
            <a:ext cx="1172881" cy="338554"/>
          </a:xfrm>
          <a:prstGeom prst="rect">
            <a:avLst/>
          </a:prstGeom>
          <a:noFill/>
        </p:spPr>
        <p:txBody>
          <a:bodyPr wrap="square" lIns="0" tIns="0" rIns="0" bIns="0" rtlCol="0">
            <a:spAutoFit/>
          </a:bodyPr>
          <a:lstStyle/>
          <a:p>
            <a:pPr algn="ctr"/>
            <a:r>
              <a:rPr lang="en-US" sz="1100" dirty="0"/>
              <a:t>Tools for Windows PowerShell</a:t>
            </a:r>
          </a:p>
        </p:txBody>
      </p:sp>
      <p:sp>
        <p:nvSpPr>
          <p:cNvPr id="26" name="TextBox 25"/>
          <p:cNvSpPr txBox="1"/>
          <p:nvPr/>
        </p:nvSpPr>
        <p:spPr>
          <a:xfrm>
            <a:off x="7958841" y="3752850"/>
            <a:ext cx="219517" cy="169277"/>
          </a:xfrm>
          <a:prstGeom prst="rect">
            <a:avLst/>
          </a:prstGeom>
          <a:noFill/>
        </p:spPr>
        <p:txBody>
          <a:bodyPr wrap="none" lIns="0" tIns="0" rIns="0" bIns="0" rtlCol="0">
            <a:spAutoFit/>
          </a:bodyPr>
          <a:lstStyle/>
          <a:p>
            <a:pPr algn="ctr"/>
            <a:r>
              <a:rPr lang="en-US" sz="1100" dirty="0"/>
              <a:t>CLI</a:t>
            </a:r>
          </a:p>
        </p:txBody>
      </p:sp>
    </p:spTree>
    <p:extLst>
      <p:ext uri="{BB962C8B-B14F-4D97-AF65-F5344CB8AC3E}">
        <p14:creationId xmlns:p14="http://schemas.microsoft.com/office/powerpoint/2010/main" val="1693624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72358"/>
          </a:xfrm>
        </p:spPr>
        <p:txBody>
          <a:bodyPr/>
          <a:lstStyle/>
          <a:p>
            <a:r>
              <a:rPr lang="en-US" dirty="0" smtClean="0"/>
              <a:t>Groups</a:t>
            </a:r>
            <a:endParaRPr lang="en-US" dirty="0"/>
          </a:p>
        </p:txBody>
      </p:sp>
      <p:grpSp>
        <p:nvGrpSpPr>
          <p:cNvPr id="3" name="Group 2"/>
          <p:cNvGrpSpPr/>
          <p:nvPr/>
        </p:nvGrpSpPr>
        <p:grpSpPr>
          <a:xfrm>
            <a:off x="463550" y="738000"/>
            <a:ext cx="1709738" cy="1733550"/>
            <a:chOff x="463550" y="760413"/>
            <a:chExt cx="1709738" cy="1733550"/>
          </a:xfrm>
        </p:grpSpPr>
        <p:sp>
          <p:nvSpPr>
            <p:cNvPr id="4" name="Rounded Rectangle 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31"/>
            <p:cNvSpPr txBox="1">
              <a:spLocks noChangeArrowheads="1"/>
            </p:cNvSpPr>
            <p:nvPr/>
          </p:nvSpPr>
          <p:spPr bwMode="auto">
            <a:xfrm>
              <a:off x="546100" y="2251075"/>
              <a:ext cx="1555750" cy="230188"/>
            </a:xfrm>
            <a:prstGeom prst="rect">
              <a:avLst/>
            </a:prstGeom>
            <a:noFill/>
            <a:ln w="9525">
              <a:noFill/>
              <a:miter lim="800000"/>
              <a:headEnd/>
              <a:tailEnd/>
            </a:ln>
          </p:spPr>
          <p:txBody>
            <a:bodyPr>
              <a:spAutoFit/>
            </a:bodyPr>
            <a:lstStyle/>
            <a:p>
              <a:pPr algn="ctr"/>
              <a:r>
                <a:rPr lang="en-US" sz="900" b="1" dirty="0" smtClean="0">
                  <a:latin typeface="Arial"/>
                  <a:ea typeface="Verdana" pitchFamily="34" charset="0"/>
                  <a:cs typeface="Arial"/>
                </a:rPr>
                <a:t>Auto scaling </a:t>
              </a:r>
              <a:r>
                <a:rPr lang="en-US" sz="900" b="1" dirty="0">
                  <a:latin typeface="Arial"/>
                  <a:ea typeface="Verdana" pitchFamily="34" charset="0"/>
                  <a:cs typeface="Arial"/>
                </a:rPr>
                <a:t>Group</a:t>
              </a:r>
            </a:p>
          </p:txBody>
        </p:sp>
      </p:grpSp>
      <p:grpSp>
        <p:nvGrpSpPr>
          <p:cNvPr id="6" name="Group 5"/>
          <p:cNvGrpSpPr/>
          <p:nvPr/>
        </p:nvGrpSpPr>
        <p:grpSpPr>
          <a:xfrm>
            <a:off x="2549525" y="738000"/>
            <a:ext cx="1689100" cy="1733550"/>
            <a:chOff x="2549525" y="760413"/>
            <a:chExt cx="1689100" cy="1733550"/>
          </a:xfrm>
        </p:grpSpPr>
        <p:sp>
          <p:nvSpPr>
            <p:cNvPr id="7" name="Rounded Rectangle 6"/>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8" name="TextBox 32"/>
            <p:cNvSpPr txBox="1">
              <a:spLocks noChangeArrowheads="1"/>
            </p:cNvSpPr>
            <p:nvPr/>
          </p:nvSpPr>
          <p:spPr bwMode="auto">
            <a:xfrm>
              <a:off x="2619375" y="2251075"/>
              <a:ext cx="1557338" cy="230188"/>
            </a:xfrm>
            <a:prstGeom prst="rect">
              <a:avLst/>
            </a:prstGeom>
            <a:noFill/>
            <a:ln w="9525">
              <a:noFill/>
              <a:miter lim="800000"/>
              <a:headEnd/>
              <a:tailEnd/>
            </a:ln>
          </p:spPr>
          <p:txBody>
            <a:bodyPr>
              <a:spAutoFit/>
            </a:bodyPr>
            <a:lstStyle/>
            <a:p>
              <a:pPr algn="ctr"/>
              <a:r>
                <a:rPr lang="en-US" sz="900" b="1" dirty="0">
                  <a:solidFill>
                    <a:srgbClr val="F7981F"/>
                  </a:solidFill>
                  <a:latin typeface="Arial"/>
                  <a:ea typeface="Verdana" pitchFamily="34" charset="0"/>
                  <a:cs typeface="Arial"/>
                </a:rPr>
                <a:t>Availability Zone</a:t>
              </a:r>
            </a:p>
          </p:txBody>
        </p:sp>
      </p:grpSp>
      <p:grpSp>
        <p:nvGrpSpPr>
          <p:cNvPr id="9" name="Group 8"/>
          <p:cNvGrpSpPr/>
          <p:nvPr/>
        </p:nvGrpSpPr>
        <p:grpSpPr>
          <a:xfrm>
            <a:off x="4614863" y="738000"/>
            <a:ext cx="1752600" cy="1733550"/>
            <a:chOff x="4614863" y="760413"/>
            <a:chExt cx="1752600" cy="1733550"/>
          </a:xfrm>
        </p:grpSpPr>
        <p:sp>
          <p:nvSpPr>
            <p:cNvPr id="10" name="Rounded Rectangle 9"/>
            <p:cNvSpPr/>
            <p:nvPr/>
          </p:nvSpPr>
          <p:spPr>
            <a:xfrm>
              <a:off x="4614863" y="760413"/>
              <a:ext cx="1752600" cy="173355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1" name="TextBox 33"/>
            <p:cNvSpPr txBox="1">
              <a:spLocks noChangeArrowheads="1"/>
            </p:cNvSpPr>
            <p:nvPr/>
          </p:nvSpPr>
          <p:spPr bwMode="auto">
            <a:xfrm>
              <a:off x="4721225" y="2243138"/>
              <a:ext cx="1555750" cy="231775"/>
            </a:xfrm>
            <a:prstGeom prst="rect">
              <a:avLst/>
            </a:prstGeom>
            <a:noFill/>
            <a:ln w="9525">
              <a:noFill/>
              <a:miter lim="800000"/>
              <a:headEnd/>
              <a:tailEnd/>
            </a:ln>
          </p:spPr>
          <p:txBody>
            <a:bodyPr>
              <a:spAutoFit/>
            </a:bodyPr>
            <a:lstStyle/>
            <a:p>
              <a:pPr algn="ctr"/>
              <a:r>
                <a:rPr lang="en-US" sz="900" b="1" dirty="0">
                  <a:latin typeface="Arial"/>
                  <a:ea typeface="Verdana" pitchFamily="34" charset="0"/>
                  <a:cs typeface="Arial"/>
                </a:rPr>
                <a:t>Region</a:t>
              </a:r>
            </a:p>
          </p:txBody>
        </p:sp>
      </p:grpSp>
      <p:grpSp>
        <p:nvGrpSpPr>
          <p:cNvPr id="12" name="Group 11"/>
          <p:cNvGrpSpPr/>
          <p:nvPr/>
        </p:nvGrpSpPr>
        <p:grpSpPr>
          <a:xfrm>
            <a:off x="6743700" y="738000"/>
            <a:ext cx="1752600" cy="1733550"/>
            <a:chOff x="6743700" y="760413"/>
            <a:chExt cx="1752600" cy="1733550"/>
          </a:xfrm>
        </p:grpSpPr>
        <p:grpSp>
          <p:nvGrpSpPr>
            <p:cNvPr id="13" name="Group 21"/>
            <p:cNvGrpSpPr>
              <a:grpSpLocks/>
            </p:cNvGrpSpPr>
            <p:nvPr/>
          </p:nvGrpSpPr>
          <p:grpSpPr bwMode="auto">
            <a:xfrm>
              <a:off x="6743700" y="760413"/>
              <a:ext cx="1752600" cy="1733550"/>
              <a:chOff x="545458" y="4783771"/>
              <a:chExt cx="2293787" cy="1733798"/>
            </a:xfrm>
          </p:grpSpPr>
          <p:sp>
            <p:nvSpPr>
              <p:cNvPr id="15" name="Rounded Rectangle 14"/>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6" name="Rounded Rectangle 15"/>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grpSp>
        <p:sp>
          <p:nvSpPr>
            <p:cNvPr id="14" name="TextBox 34"/>
            <p:cNvSpPr txBox="1">
              <a:spLocks noChangeArrowheads="1"/>
            </p:cNvSpPr>
            <p:nvPr/>
          </p:nvSpPr>
          <p:spPr bwMode="auto">
            <a:xfrm>
              <a:off x="6851650" y="2251075"/>
              <a:ext cx="1555750" cy="230188"/>
            </a:xfrm>
            <a:prstGeom prst="rect">
              <a:avLst/>
            </a:prstGeom>
            <a:noFill/>
            <a:ln w="9525">
              <a:noFill/>
              <a:miter lim="800000"/>
              <a:headEnd/>
              <a:tailEnd/>
            </a:ln>
          </p:spPr>
          <p:txBody>
            <a:bodyPr>
              <a:spAutoFit/>
            </a:bodyPr>
            <a:lstStyle/>
            <a:p>
              <a:pPr algn="ctr"/>
              <a:r>
                <a:rPr lang="en-US" sz="900" b="1" dirty="0">
                  <a:solidFill>
                    <a:srgbClr val="6F2927"/>
                  </a:solidFill>
                  <a:latin typeface="Arial"/>
                  <a:ea typeface="Verdana" pitchFamily="34" charset="0"/>
                  <a:cs typeface="Arial"/>
                </a:rPr>
                <a:t>Security Group</a:t>
              </a:r>
            </a:p>
          </p:txBody>
        </p:sp>
      </p:grpSp>
      <p:sp>
        <p:nvSpPr>
          <p:cNvPr id="17" name="Rounded Rectangle 16"/>
          <p:cNvSpPr/>
          <p:nvPr/>
        </p:nvSpPr>
        <p:spPr>
          <a:xfrm>
            <a:off x="442913" y="2794279"/>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8" name="TextBox 35"/>
          <p:cNvSpPr txBox="1">
            <a:spLocks noChangeArrowheads="1"/>
          </p:cNvSpPr>
          <p:nvPr/>
        </p:nvSpPr>
        <p:spPr bwMode="auto">
          <a:xfrm>
            <a:off x="557213" y="4178579"/>
            <a:ext cx="1557337" cy="369887"/>
          </a:xfrm>
          <a:prstGeom prst="rect">
            <a:avLst/>
          </a:prstGeom>
          <a:noFill/>
          <a:ln w="9525">
            <a:noFill/>
            <a:miter lim="800000"/>
            <a:headEnd/>
            <a:tailEnd/>
          </a:ln>
        </p:spPr>
        <p:txBody>
          <a:bodyPr>
            <a:spAutoFit/>
          </a:bodyPr>
          <a:lstStyle/>
          <a:p>
            <a:pPr algn="ctr"/>
            <a:r>
              <a:rPr lang="en-US" sz="900" dirty="0">
                <a:latin typeface="Arial"/>
                <a:ea typeface="Verdana" pitchFamily="34" charset="0"/>
                <a:cs typeface="Arial"/>
              </a:rPr>
              <a:t>Elastic Beanstalk Container</a:t>
            </a:r>
          </a:p>
        </p:txBody>
      </p:sp>
      <p:sp>
        <p:nvSpPr>
          <p:cNvPr id="19" name="Rounded Rectangle 18"/>
          <p:cNvSpPr/>
          <p:nvPr/>
        </p:nvSpPr>
        <p:spPr>
          <a:xfrm>
            <a:off x="2536825" y="2794279"/>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0" name="TextBox 36"/>
          <p:cNvSpPr txBox="1">
            <a:spLocks noChangeArrowheads="1"/>
          </p:cNvSpPr>
          <p:nvPr/>
        </p:nvSpPr>
        <p:spPr bwMode="auto">
          <a:xfrm>
            <a:off x="2655888" y="4284941"/>
            <a:ext cx="1555750" cy="231775"/>
          </a:xfrm>
          <a:prstGeom prst="rect">
            <a:avLst/>
          </a:prstGeom>
          <a:noFill/>
          <a:ln w="9525">
            <a:noFill/>
            <a:miter lim="800000"/>
            <a:headEnd/>
            <a:tailEnd/>
          </a:ln>
        </p:spPr>
        <p:txBody>
          <a:bodyPr>
            <a:spAutoFit/>
          </a:bodyPr>
          <a:lstStyle/>
          <a:p>
            <a:pPr algn="ctr"/>
            <a:r>
              <a:rPr lang="en-US" sz="900">
                <a:latin typeface="Arial"/>
                <a:ea typeface="Verdana" pitchFamily="34" charset="0"/>
                <a:cs typeface="Arial"/>
              </a:rPr>
              <a:t>EC2 Instance Contents</a:t>
            </a:r>
          </a:p>
        </p:txBody>
      </p:sp>
      <p:grpSp>
        <p:nvGrpSpPr>
          <p:cNvPr id="21" name="Group 20"/>
          <p:cNvGrpSpPr/>
          <p:nvPr/>
        </p:nvGrpSpPr>
        <p:grpSpPr>
          <a:xfrm>
            <a:off x="4629150" y="2794279"/>
            <a:ext cx="1752600" cy="1733550"/>
            <a:chOff x="4629150" y="2824163"/>
            <a:chExt cx="1752600" cy="1733550"/>
          </a:xfrm>
        </p:grpSpPr>
        <p:sp>
          <p:nvSpPr>
            <p:cNvPr id="22" name="Rounded Rectangle 21"/>
            <p:cNvSpPr/>
            <p:nvPr/>
          </p:nvSpPr>
          <p:spPr>
            <a:xfrm>
              <a:off x="4629150" y="2824163"/>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3" name="TextBox 37"/>
            <p:cNvSpPr txBox="1">
              <a:spLocks noChangeArrowheads="1"/>
            </p:cNvSpPr>
            <p:nvPr/>
          </p:nvSpPr>
          <p:spPr bwMode="auto">
            <a:xfrm>
              <a:off x="4721225" y="4314825"/>
              <a:ext cx="1555750" cy="231775"/>
            </a:xfrm>
            <a:prstGeom prst="rect">
              <a:avLst/>
            </a:prstGeom>
            <a:noFill/>
            <a:ln w="9525">
              <a:noFill/>
              <a:miter lim="800000"/>
              <a:headEnd/>
              <a:tailEnd/>
            </a:ln>
          </p:spPr>
          <p:txBody>
            <a:bodyPr>
              <a:spAutoFit/>
            </a:bodyPr>
            <a:lstStyle/>
            <a:p>
              <a:pPr algn="ctr"/>
              <a:r>
                <a:rPr lang="en-US" sz="900" dirty="0">
                  <a:latin typeface="Arial"/>
                  <a:ea typeface="Verdana" pitchFamily="34" charset="0"/>
                  <a:cs typeface="Arial"/>
                </a:rPr>
                <a:t>VPC Subnet</a:t>
              </a:r>
            </a:p>
          </p:txBody>
        </p:sp>
      </p:grpSp>
      <p:grpSp>
        <p:nvGrpSpPr>
          <p:cNvPr id="24" name="Group 23"/>
          <p:cNvGrpSpPr/>
          <p:nvPr/>
        </p:nvGrpSpPr>
        <p:grpSpPr>
          <a:xfrm>
            <a:off x="6750050" y="2813329"/>
            <a:ext cx="1752600" cy="1735137"/>
            <a:chOff x="6750050" y="2843213"/>
            <a:chExt cx="1752600" cy="1735137"/>
          </a:xfrm>
        </p:grpSpPr>
        <p:sp>
          <p:nvSpPr>
            <p:cNvPr id="25" name="Rounded Rectangle 24"/>
            <p:cNvSpPr/>
            <p:nvPr/>
          </p:nvSpPr>
          <p:spPr>
            <a:xfrm>
              <a:off x="6750050" y="2843213"/>
              <a:ext cx="1752600" cy="1735137"/>
            </a:xfrm>
            <a:prstGeom prst="roundRect">
              <a:avLst>
                <a:gd name="adj" fmla="val 9818"/>
              </a:avLst>
            </a:prstGeom>
            <a:solidFill>
              <a:srgbClr val="DBDBDB"/>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6" name="TextBox 25"/>
            <p:cNvSpPr txBox="1"/>
            <p:nvPr/>
          </p:nvSpPr>
          <p:spPr>
            <a:xfrm>
              <a:off x="6838950" y="4306888"/>
              <a:ext cx="1555750" cy="230187"/>
            </a:xfrm>
            <a:prstGeom prst="rect">
              <a:avLst/>
            </a:prstGeom>
            <a:noFill/>
          </p:spPr>
          <p:txBody>
            <a:bodyPr>
              <a:spAutoFit/>
            </a:bodyPr>
            <a:lstStyle/>
            <a:p>
              <a:pPr algn="ctr" fontAlgn="auto">
                <a:spcBef>
                  <a:spcPts val="0"/>
                </a:spcBef>
                <a:spcAft>
                  <a:spcPts val="0"/>
                </a:spcAft>
                <a:defRPr/>
              </a:pPr>
              <a:r>
                <a:rPr lang="en-US" sz="900" b="1" dirty="0">
                  <a:solidFill>
                    <a:schemeClr val="bg1">
                      <a:lumMod val="50000"/>
                    </a:schemeClr>
                  </a:solidFill>
                  <a:latin typeface="Arial"/>
                  <a:cs typeface="Arial"/>
                </a:rPr>
                <a:t>Server Contents</a:t>
              </a:r>
            </a:p>
          </p:txBody>
        </p:sp>
      </p:grpSp>
      <p:pic>
        <p:nvPicPr>
          <p:cNvPr id="36" name="Picture 35"/>
          <p:cNvPicPr>
            <a:picLocks noChangeAspect="1"/>
          </p:cNvPicPr>
          <p:nvPr/>
        </p:nvPicPr>
        <p:blipFill>
          <a:blip r:embed="rId2"/>
          <a:stretch>
            <a:fillRect/>
          </a:stretch>
        </p:blipFill>
        <p:spPr>
          <a:xfrm>
            <a:off x="4808538" y="2631887"/>
            <a:ext cx="215900" cy="241300"/>
          </a:xfrm>
          <a:prstGeom prst="rect">
            <a:avLst/>
          </a:prstGeom>
        </p:spPr>
      </p:pic>
      <p:pic>
        <p:nvPicPr>
          <p:cNvPr id="30" name="Picture 29" descr="Elastic-Beanstal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65" y="2582465"/>
            <a:ext cx="504270" cy="504270"/>
          </a:xfrm>
          <a:prstGeom prst="rect">
            <a:avLst/>
          </a:prstGeom>
        </p:spPr>
      </p:pic>
      <p:pic>
        <p:nvPicPr>
          <p:cNvPr id="31" name="Picture 3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0483" y="2552514"/>
            <a:ext cx="512064" cy="512064"/>
          </a:xfrm>
          <a:prstGeom prst="rect">
            <a:avLst/>
          </a:prstGeom>
        </p:spPr>
      </p:pic>
    </p:spTree>
    <p:extLst>
      <p:ext uri="{BB962C8B-B14F-4D97-AF65-F5344CB8AC3E}">
        <p14:creationId xmlns:p14="http://schemas.microsoft.com/office/powerpoint/2010/main" val="681974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87299"/>
          </a:xfrm>
        </p:spPr>
        <p:txBody>
          <a:bodyPr>
            <a:normAutofit/>
          </a:bodyPr>
          <a:lstStyle/>
          <a:p>
            <a:r>
              <a:rPr lang="en-US" dirty="0" smtClean="0"/>
              <a:t>Groups</a:t>
            </a:r>
            <a:endParaRPr lang="en-US" dirty="0"/>
          </a:p>
        </p:txBody>
      </p:sp>
      <p:sp>
        <p:nvSpPr>
          <p:cNvPr id="3" name="Rounded Rectangle 2"/>
          <p:cNvSpPr/>
          <p:nvPr/>
        </p:nvSpPr>
        <p:spPr>
          <a:xfrm>
            <a:off x="2562225" y="1250857"/>
            <a:ext cx="1751013"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4" name="Rounded Rectangle 3"/>
          <p:cNvSpPr/>
          <p:nvPr/>
        </p:nvSpPr>
        <p:spPr>
          <a:xfrm>
            <a:off x="468313" y="1250857"/>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5" name="TextBox 35"/>
          <p:cNvSpPr txBox="1">
            <a:spLocks noChangeArrowheads="1"/>
          </p:cNvSpPr>
          <p:nvPr/>
        </p:nvSpPr>
        <p:spPr bwMode="auto">
          <a:xfrm>
            <a:off x="557213" y="2748995"/>
            <a:ext cx="1557337" cy="230832"/>
          </a:xfrm>
          <a:prstGeom prst="rect">
            <a:avLst/>
          </a:prstGeom>
          <a:noFill/>
          <a:ln w="9525">
            <a:noFill/>
            <a:miter lim="800000"/>
            <a:headEnd/>
            <a:tailEnd/>
          </a:ln>
        </p:spPr>
        <p:txBody>
          <a:bodyPr>
            <a:spAutoFit/>
          </a:bodyPr>
          <a:lstStyle/>
          <a:p>
            <a:pPr algn="ctr"/>
            <a:r>
              <a:rPr lang="en-US" sz="900" dirty="0" smtClean="0">
                <a:latin typeface="Arial"/>
                <a:ea typeface="Verdana" pitchFamily="34" charset="0"/>
                <a:cs typeface="Arial"/>
              </a:rPr>
              <a:t>Virtual Private Cloud</a:t>
            </a:r>
            <a:endParaRPr lang="en-US" sz="900" dirty="0">
              <a:latin typeface="Arial"/>
              <a:ea typeface="Verdana" pitchFamily="34" charset="0"/>
              <a:cs typeface="Arial"/>
            </a:endParaRPr>
          </a:p>
        </p:txBody>
      </p:sp>
      <p:sp>
        <p:nvSpPr>
          <p:cNvPr id="6" name="TextBox 5"/>
          <p:cNvSpPr txBox="1">
            <a:spLocks noChangeArrowheads="1"/>
          </p:cNvSpPr>
          <p:nvPr/>
        </p:nvSpPr>
        <p:spPr bwMode="auto">
          <a:xfrm>
            <a:off x="2681288" y="2748995"/>
            <a:ext cx="1557337" cy="230832"/>
          </a:xfrm>
          <a:prstGeom prst="rect">
            <a:avLst/>
          </a:prstGeom>
          <a:noFill/>
          <a:ln w="9525">
            <a:noFill/>
            <a:miter lim="800000"/>
            <a:headEnd/>
            <a:tailEnd/>
          </a:ln>
        </p:spPr>
        <p:txBody>
          <a:bodyPr>
            <a:spAutoFit/>
          </a:bodyPr>
          <a:lstStyle/>
          <a:p>
            <a:pPr algn="ctr"/>
            <a:r>
              <a:rPr lang="en-US" sz="900" dirty="0" smtClean="0">
                <a:latin typeface="Arial"/>
                <a:ea typeface="Verdana" pitchFamily="34" charset="0"/>
                <a:cs typeface="Arial"/>
              </a:rPr>
              <a:t>AWS Cloud</a:t>
            </a:r>
            <a:endParaRPr lang="en-US" sz="900" dirty="0">
              <a:latin typeface="Arial"/>
              <a:ea typeface="Verdana" pitchFamily="34" charset="0"/>
              <a:cs typeface="Arial"/>
            </a:endParaRPr>
          </a:p>
        </p:txBody>
      </p:sp>
      <p:grpSp>
        <p:nvGrpSpPr>
          <p:cNvPr id="7" name="Group 6"/>
          <p:cNvGrpSpPr/>
          <p:nvPr/>
        </p:nvGrpSpPr>
        <p:grpSpPr>
          <a:xfrm>
            <a:off x="4676775" y="1248662"/>
            <a:ext cx="1752600" cy="1733550"/>
            <a:chOff x="4676775" y="4879368"/>
            <a:chExt cx="1752600" cy="1733550"/>
          </a:xfrm>
        </p:grpSpPr>
        <p:sp>
          <p:nvSpPr>
            <p:cNvPr id="8" name="Rounded Rectangle 7"/>
            <p:cNvSpPr/>
            <p:nvPr/>
          </p:nvSpPr>
          <p:spPr>
            <a:xfrm>
              <a:off x="4676775" y="4879368"/>
              <a:ext cx="1752600" cy="1733550"/>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9" name="TextBox 37"/>
            <p:cNvSpPr txBox="1">
              <a:spLocks noChangeArrowheads="1"/>
            </p:cNvSpPr>
            <p:nvPr/>
          </p:nvSpPr>
          <p:spPr bwMode="auto">
            <a:xfrm>
              <a:off x="4768850" y="6370030"/>
              <a:ext cx="1555750" cy="231775"/>
            </a:xfrm>
            <a:prstGeom prst="rect">
              <a:avLst/>
            </a:prstGeom>
            <a:noFill/>
            <a:ln w="9525">
              <a:noFill/>
              <a:miter lim="800000"/>
              <a:headEnd/>
              <a:tailEnd/>
            </a:ln>
          </p:spPr>
          <p:txBody>
            <a:bodyPr>
              <a:spAutoFit/>
            </a:bodyPr>
            <a:lstStyle/>
            <a:p>
              <a:pPr algn="ctr"/>
              <a:r>
                <a:rPr lang="en-US" sz="900" dirty="0" smtClean="0">
                  <a:latin typeface="Arial"/>
                  <a:ea typeface="Verdana" pitchFamily="34" charset="0"/>
                  <a:cs typeface="Arial"/>
                </a:rPr>
                <a:t>Corporate Data center</a:t>
              </a:r>
              <a:endParaRPr lang="en-US" sz="900" dirty="0">
                <a:latin typeface="Arial"/>
                <a:ea typeface="Verdana" pitchFamily="34" charset="0"/>
                <a:cs typeface="Arial"/>
              </a:endParaRPr>
            </a:p>
          </p:txBody>
        </p:sp>
      </p:grpSp>
      <p:pic>
        <p:nvPicPr>
          <p:cNvPr id="13" name="Picture 12" descr="VPC-Clou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181" y="884409"/>
            <a:ext cx="599171" cy="599171"/>
          </a:xfrm>
          <a:prstGeom prst="rect">
            <a:avLst/>
          </a:prstGeom>
        </p:spPr>
      </p:pic>
      <p:pic>
        <p:nvPicPr>
          <p:cNvPr id="15" name="Picture 14" descr="AWS-Clou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5554" y="882242"/>
            <a:ext cx="603504" cy="603504"/>
          </a:xfrm>
          <a:prstGeom prst="rect">
            <a:avLst/>
          </a:prstGeom>
        </p:spPr>
      </p:pic>
      <p:pic>
        <p:nvPicPr>
          <p:cNvPr id="17" name="Picture 16" descr="Corporate-Data-Cen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4102" y="918881"/>
            <a:ext cx="573651" cy="573651"/>
          </a:xfrm>
          <a:prstGeom prst="rect">
            <a:avLst/>
          </a:prstGeom>
        </p:spPr>
      </p:pic>
    </p:spTree>
    <p:extLst>
      <p:ext uri="{BB962C8B-B14F-4D97-AF65-F5344CB8AC3E}">
        <p14:creationId xmlns:p14="http://schemas.microsoft.com/office/powerpoint/2010/main" val="2091315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a:spLocks noChangeArrowheads="1"/>
          </p:cNvSpPr>
          <p:nvPr/>
        </p:nvSpPr>
        <p:spPr bwMode="auto">
          <a:xfrm>
            <a:off x="313204" y="196476"/>
            <a:ext cx="6069013" cy="276225"/>
          </a:xfrm>
          <a:prstGeom prst="rect">
            <a:avLst/>
          </a:prstGeom>
          <a:noFill/>
          <a:ln w="9525">
            <a:noFill/>
            <a:miter lim="800000"/>
            <a:headEnd/>
            <a:tailEnd/>
          </a:ln>
        </p:spPr>
        <p:txBody>
          <a:bodyPr>
            <a:spAutoFit/>
          </a:bodyPr>
          <a:lstStyle/>
          <a:p>
            <a:r>
              <a:rPr lang="en-US" sz="1200" b="1" dirty="0">
                <a:latin typeface="Arial"/>
                <a:ea typeface="Verdana" pitchFamily="34" charset="0"/>
                <a:cs typeface="Arial"/>
              </a:rPr>
              <a:t>Example 1</a:t>
            </a:r>
            <a:r>
              <a:rPr lang="en-US" sz="1200" dirty="0">
                <a:latin typeface="Arial"/>
                <a:ea typeface="Verdana" pitchFamily="34" charset="0"/>
                <a:cs typeface="Arial"/>
              </a:rPr>
              <a:t>: 2-Tier Auto-scalable Web Application Architecture in 1 AZ</a:t>
            </a:r>
          </a:p>
        </p:txBody>
      </p:sp>
      <p:grpSp>
        <p:nvGrpSpPr>
          <p:cNvPr id="3" name="Group 2"/>
          <p:cNvGrpSpPr/>
          <p:nvPr/>
        </p:nvGrpSpPr>
        <p:grpSpPr>
          <a:xfrm>
            <a:off x="3137647" y="1683437"/>
            <a:ext cx="2225323" cy="1407692"/>
            <a:chOff x="463550" y="760413"/>
            <a:chExt cx="1709738" cy="1737602"/>
          </a:xfrm>
        </p:grpSpPr>
        <p:sp>
          <p:nvSpPr>
            <p:cNvPr id="4" name="Rounded Rectangle 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5" name="TextBox 31"/>
            <p:cNvSpPr txBox="1">
              <a:spLocks noChangeArrowheads="1"/>
            </p:cNvSpPr>
            <p:nvPr/>
          </p:nvSpPr>
          <p:spPr bwMode="auto">
            <a:xfrm>
              <a:off x="546100" y="2251075"/>
              <a:ext cx="1555750" cy="246940"/>
            </a:xfrm>
            <a:prstGeom prst="rect">
              <a:avLst/>
            </a:prstGeom>
            <a:noFill/>
            <a:ln w="9525">
              <a:noFill/>
              <a:miter lim="800000"/>
              <a:headEnd/>
              <a:tailEnd/>
            </a:ln>
          </p:spPr>
          <p:txBody>
            <a:bodyPr>
              <a:spAutoFit/>
            </a:bodyPr>
            <a:lstStyle/>
            <a:p>
              <a:pPr algn="ctr"/>
              <a:r>
                <a:rPr lang="en-US" sz="700" b="1" dirty="0" smtClean="0">
                  <a:solidFill>
                    <a:srgbClr val="414042"/>
                  </a:solidFill>
                  <a:latin typeface="Arial"/>
                  <a:ea typeface="Verdana" pitchFamily="34" charset="0"/>
                  <a:cs typeface="Arial"/>
                </a:rPr>
                <a:t>Auto scaling </a:t>
              </a:r>
              <a:r>
                <a:rPr lang="en-US" sz="700" b="1" dirty="0">
                  <a:solidFill>
                    <a:srgbClr val="414042"/>
                  </a:solidFill>
                  <a:latin typeface="Arial"/>
                  <a:ea typeface="Verdana" pitchFamily="34" charset="0"/>
                  <a:cs typeface="Arial"/>
                </a:rPr>
                <a:t>Group</a:t>
              </a:r>
            </a:p>
          </p:txBody>
        </p:sp>
      </p:grpSp>
      <p:grpSp>
        <p:nvGrpSpPr>
          <p:cNvPr id="6" name="Group 5"/>
          <p:cNvGrpSpPr/>
          <p:nvPr/>
        </p:nvGrpSpPr>
        <p:grpSpPr>
          <a:xfrm>
            <a:off x="3010647" y="1571778"/>
            <a:ext cx="2465614" cy="2843339"/>
            <a:chOff x="2549525" y="760413"/>
            <a:chExt cx="1689100" cy="1733550"/>
          </a:xfrm>
        </p:grpSpPr>
        <p:sp>
          <p:nvSpPr>
            <p:cNvPr id="7" name="Rounded Rectangle 6"/>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8" name="TextBox 32"/>
            <p:cNvSpPr txBox="1">
              <a:spLocks noChangeArrowheads="1"/>
            </p:cNvSpPr>
            <p:nvPr/>
          </p:nvSpPr>
          <p:spPr bwMode="auto">
            <a:xfrm>
              <a:off x="2605191" y="2348938"/>
              <a:ext cx="1557338" cy="127549"/>
            </a:xfrm>
            <a:prstGeom prst="rect">
              <a:avLst/>
            </a:prstGeom>
            <a:noFill/>
            <a:ln w="9525">
              <a:noFill/>
              <a:miter lim="800000"/>
              <a:headEnd/>
              <a:tailEnd/>
            </a:ln>
          </p:spPr>
          <p:txBody>
            <a:bodyPr anchor="ctr" anchorCtr="0">
              <a:spAutoFit/>
            </a:bodyPr>
            <a:lstStyle/>
            <a:p>
              <a:pPr algn="ctr"/>
              <a:r>
                <a:rPr lang="en-US" sz="700" b="1" dirty="0">
                  <a:solidFill>
                    <a:srgbClr val="F7981F"/>
                  </a:solidFill>
                  <a:latin typeface="Arial"/>
                  <a:ea typeface="Verdana" pitchFamily="34" charset="0"/>
                  <a:cs typeface="Arial"/>
                </a:rPr>
                <a:t>Availability </a:t>
              </a:r>
              <a:r>
                <a:rPr lang="en-US" sz="700" b="1" dirty="0" smtClean="0">
                  <a:solidFill>
                    <a:srgbClr val="F7981F"/>
                  </a:solidFill>
                  <a:latin typeface="Arial"/>
                  <a:ea typeface="Verdana" pitchFamily="34" charset="0"/>
                  <a:cs typeface="Arial"/>
                </a:rPr>
                <a:t>Zone #1</a:t>
              </a:r>
              <a:endParaRPr lang="en-US" sz="700" b="1" dirty="0">
                <a:solidFill>
                  <a:srgbClr val="F7981F"/>
                </a:solidFill>
                <a:latin typeface="Arial"/>
                <a:ea typeface="Verdana" pitchFamily="34" charset="0"/>
                <a:cs typeface="Arial"/>
              </a:endParaRPr>
            </a:p>
          </p:txBody>
        </p:sp>
      </p:grpSp>
      <p:cxnSp>
        <p:nvCxnSpPr>
          <p:cNvPr id="9" name="Straight Connector 8"/>
          <p:cNvCxnSpPr/>
          <p:nvPr/>
        </p:nvCxnSpPr>
        <p:spPr>
          <a:xfrm flipH="1">
            <a:off x="1957294" y="2137924"/>
            <a:ext cx="1180354" cy="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901305" y="892387"/>
            <a:ext cx="3350" cy="1229249"/>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1060204" y="636373"/>
            <a:ext cx="1685552" cy="307777"/>
          </a:xfrm>
          <a:prstGeom prst="rect">
            <a:avLst/>
          </a:prstGeom>
          <a:noFill/>
        </p:spPr>
        <p:txBody>
          <a:bodyPr wrap="square" rtlCol="0">
            <a:spAutoFit/>
          </a:bodyPr>
          <a:lstStyle/>
          <a:p>
            <a:pPr algn="ctr"/>
            <a:r>
              <a:rPr lang="en-US" sz="1400" dirty="0" err="1" smtClean="0"/>
              <a:t>www.example.com</a:t>
            </a:r>
            <a:endParaRPr lang="en-US" sz="1400" dirty="0"/>
          </a:p>
        </p:txBody>
      </p:sp>
      <p:pic>
        <p:nvPicPr>
          <p:cNvPr id="18" name="Picture 17"/>
          <p:cNvPicPr>
            <a:picLocks noChangeAspect="1"/>
          </p:cNvPicPr>
          <p:nvPr/>
        </p:nvPicPr>
        <p:blipFill>
          <a:blip r:embed="rId2"/>
          <a:stretch>
            <a:fillRect/>
          </a:stretch>
        </p:blipFill>
        <p:spPr>
          <a:xfrm>
            <a:off x="3984595" y="3332051"/>
            <a:ext cx="364742" cy="472507"/>
          </a:xfrm>
          <a:prstGeom prst="rect">
            <a:avLst/>
          </a:prstGeom>
        </p:spPr>
      </p:pic>
      <p:pic>
        <p:nvPicPr>
          <p:cNvPr id="19" name="Picture 18"/>
          <p:cNvPicPr>
            <a:picLocks noChangeAspect="1"/>
          </p:cNvPicPr>
          <p:nvPr/>
        </p:nvPicPr>
        <p:blipFill>
          <a:blip r:embed="rId3"/>
          <a:stretch>
            <a:fillRect/>
          </a:stretch>
        </p:blipFill>
        <p:spPr>
          <a:xfrm>
            <a:off x="3531434" y="1947929"/>
            <a:ext cx="551151" cy="592748"/>
          </a:xfrm>
          <a:prstGeom prst="rect">
            <a:avLst/>
          </a:prstGeom>
        </p:spPr>
      </p:pic>
      <p:grpSp>
        <p:nvGrpSpPr>
          <p:cNvPr id="21" name="Group 20"/>
          <p:cNvGrpSpPr/>
          <p:nvPr/>
        </p:nvGrpSpPr>
        <p:grpSpPr>
          <a:xfrm>
            <a:off x="3680444" y="3184194"/>
            <a:ext cx="977909" cy="908890"/>
            <a:chOff x="6743700" y="760413"/>
            <a:chExt cx="1752600" cy="1804331"/>
          </a:xfrm>
        </p:grpSpPr>
        <p:grpSp>
          <p:nvGrpSpPr>
            <p:cNvPr id="22" name="Group 21"/>
            <p:cNvGrpSpPr>
              <a:grpSpLocks/>
            </p:cNvGrpSpPr>
            <p:nvPr/>
          </p:nvGrpSpPr>
          <p:grpSpPr bwMode="auto">
            <a:xfrm>
              <a:off x="6743700" y="760413"/>
              <a:ext cx="1752600" cy="1733550"/>
              <a:chOff x="545458" y="4783771"/>
              <a:chExt cx="2293787" cy="1733798"/>
            </a:xfrm>
          </p:grpSpPr>
          <p:sp>
            <p:nvSpPr>
              <p:cNvPr id="24" name="Rounded Rectangle 23"/>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25" name="Rounded Rectangle 24"/>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grpSp>
        <p:sp>
          <p:nvSpPr>
            <p:cNvPr id="23" name="TextBox 34"/>
            <p:cNvSpPr txBox="1">
              <a:spLocks noChangeArrowheads="1"/>
            </p:cNvSpPr>
            <p:nvPr/>
          </p:nvSpPr>
          <p:spPr bwMode="auto">
            <a:xfrm>
              <a:off x="6851651" y="2167594"/>
              <a:ext cx="1555749" cy="397150"/>
            </a:xfrm>
            <a:prstGeom prst="rect">
              <a:avLst/>
            </a:prstGeom>
            <a:noFill/>
            <a:ln w="9525">
              <a:noFill/>
              <a:miter lim="800000"/>
              <a:headEnd/>
              <a:tailEnd/>
            </a:ln>
          </p:spPr>
          <p:txBody>
            <a:bodyPr anchor="ctr" anchorCtr="0">
              <a:spAutoFit/>
            </a:bodyPr>
            <a:lstStyle/>
            <a:p>
              <a:pPr algn="ctr"/>
              <a:r>
                <a:rPr lang="en-US" sz="700" b="1" dirty="0">
                  <a:solidFill>
                    <a:srgbClr val="6F2927"/>
                  </a:solidFill>
                  <a:latin typeface="Arial"/>
                  <a:ea typeface="Verdana" pitchFamily="34" charset="0"/>
                  <a:cs typeface="Arial"/>
                </a:rPr>
                <a:t>Security Group</a:t>
              </a:r>
            </a:p>
          </p:txBody>
        </p:sp>
      </p:grpSp>
      <p:grpSp>
        <p:nvGrpSpPr>
          <p:cNvPr id="26" name="Group 25"/>
          <p:cNvGrpSpPr/>
          <p:nvPr/>
        </p:nvGrpSpPr>
        <p:grpSpPr>
          <a:xfrm>
            <a:off x="3314386" y="1801634"/>
            <a:ext cx="977909" cy="1033917"/>
            <a:chOff x="6743700" y="760413"/>
            <a:chExt cx="1752600" cy="1777745"/>
          </a:xfrm>
        </p:grpSpPr>
        <p:grpSp>
          <p:nvGrpSpPr>
            <p:cNvPr id="27" name="Group 26"/>
            <p:cNvGrpSpPr>
              <a:grpSpLocks/>
            </p:cNvGrpSpPr>
            <p:nvPr/>
          </p:nvGrpSpPr>
          <p:grpSpPr bwMode="auto">
            <a:xfrm>
              <a:off x="6743700" y="760413"/>
              <a:ext cx="1752600" cy="1733550"/>
              <a:chOff x="545458" y="4783771"/>
              <a:chExt cx="2293787" cy="1733798"/>
            </a:xfrm>
          </p:grpSpPr>
          <p:sp>
            <p:nvSpPr>
              <p:cNvPr id="29" name="Rounded Rectangle 28"/>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sp>
            <p:nvSpPr>
              <p:cNvPr id="30" name="Rounded Rectangle 29"/>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dirty="0">
                  <a:solidFill>
                    <a:schemeClr val="tx1"/>
                  </a:solidFill>
                  <a:latin typeface="Arial"/>
                  <a:cs typeface="Arial"/>
                </a:endParaRPr>
              </a:p>
            </p:txBody>
          </p:sp>
        </p:grpSp>
        <p:sp>
          <p:nvSpPr>
            <p:cNvPr id="28" name="TextBox 34"/>
            <p:cNvSpPr txBox="1">
              <a:spLocks noChangeArrowheads="1"/>
            </p:cNvSpPr>
            <p:nvPr/>
          </p:nvSpPr>
          <p:spPr bwMode="auto">
            <a:xfrm>
              <a:off x="6851651" y="2194178"/>
              <a:ext cx="1555749" cy="343980"/>
            </a:xfrm>
            <a:prstGeom prst="rect">
              <a:avLst/>
            </a:prstGeom>
            <a:noFill/>
            <a:ln w="9525">
              <a:noFill/>
              <a:miter lim="800000"/>
              <a:headEnd/>
              <a:tailEnd/>
            </a:ln>
          </p:spPr>
          <p:txBody>
            <a:bodyPr anchor="ctr" anchorCtr="0">
              <a:spAutoFit/>
            </a:bodyPr>
            <a:lstStyle/>
            <a:p>
              <a:pPr algn="ctr"/>
              <a:r>
                <a:rPr lang="en-US" sz="700" b="1" dirty="0">
                  <a:solidFill>
                    <a:srgbClr val="414042"/>
                  </a:solidFill>
                  <a:latin typeface="Arial"/>
                  <a:ea typeface="Verdana" pitchFamily="34" charset="0"/>
                  <a:cs typeface="Arial"/>
                </a:rPr>
                <a:t>Security Group</a:t>
              </a:r>
            </a:p>
          </p:txBody>
        </p:sp>
      </p:grpSp>
      <p:sp>
        <p:nvSpPr>
          <p:cNvPr id="31" name="TextBox 30"/>
          <p:cNvSpPr txBox="1"/>
          <p:nvPr/>
        </p:nvSpPr>
        <p:spPr>
          <a:xfrm>
            <a:off x="4430705" y="2121636"/>
            <a:ext cx="813043" cy="215444"/>
          </a:xfrm>
          <a:prstGeom prst="rect">
            <a:avLst/>
          </a:prstGeom>
          <a:noFill/>
        </p:spPr>
        <p:txBody>
          <a:bodyPr wrap="none" rtlCol="0">
            <a:spAutoFit/>
          </a:bodyPr>
          <a:lstStyle/>
          <a:p>
            <a:pPr algn="ctr"/>
            <a:r>
              <a:rPr lang="en-US" sz="800" b="1" dirty="0" smtClean="0"/>
              <a:t>Root Volume</a:t>
            </a:r>
            <a:endParaRPr lang="en-US" sz="800" b="1" dirty="0"/>
          </a:p>
        </p:txBody>
      </p:sp>
      <p:sp>
        <p:nvSpPr>
          <p:cNvPr id="32" name="TextBox 31"/>
          <p:cNvSpPr txBox="1"/>
          <p:nvPr/>
        </p:nvSpPr>
        <p:spPr>
          <a:xfrm>
            <a:off x="4444587" y="2728706"/>
            <a:ext cx="800219" cy="215444"/>
          </a:xfrm>
          <a:prstGeom prst="rect">
            <a:avLst/>
          </a:prstGeom>
          <a:noFill/>
        </p:spPr>
        <p:txBody>
          <a:bodyPr wrap="none" rtlCol="0">
            <a:spAutoFit/>
          </a:bodyPr>
          <a:lstStyle/>
          <a:p>
            <a:pPr algn="ctr"/>
            <a:r>
              <a:rPr lang="en-US" sz="800" b="1" dirty="0" smtClean="0"/>
              <a:t>Data Volume</a:t>
            </a:r>
            <a:endParaRPr lang="en-US" sz="800" b="1" dirty="0"/>
          </a:p>
        </p:txBody>
      </p:sp>
      <p:sp>
        <p:nvSpPr>
          <p:cNvPr id="33" name="TextBox 32"/>
          <p:cNvSpPr txBox="1"/>
          <p:nvPr/>
        </p:nvSpPr>
        <p:spPr>
          <a:xfrm>
            <a:off x="6210858" y="636373"/>
            <a:ext cx="2163672" cy="307777"/>
          </a:xfrm>
          <a:prstGeom prst="rect">
            <a:avLst/>
          </a:prstGeom>
          <a:noFill/>
        </p:spPr>
        <p:txBody>
          <a:bodyPr wrap="square" rtlCol="0">
            <a:spAutoFit/>
          </a:bodyPr>
          <a:lstStyle/>
          <a:p>
            <a:pPr algn="ctr"/>
            <a:r>
              <a:rPr lang="en-US" sz="1400" dirty="0" err="1"/>
              <a:t>m</a:t>
            </a:r>
            <a:r>
              <a:rPr lang="en-US" sz="1400" dirty="0" err="1" smtClean="0"/>
              <a:t>edia.example.com</a:t>
            </a:r>
            <a:endParaRPr lang="en-US" sz="1400" dirty="0"/>
          </a:p>
        </p:txBody>
      </p:sp>
      <p:sp>
        <p:nvSpPr>
          <p:cNvPr id="34" name="TextBox 33"/>
          <p:cNvSpPr txBox="1"/>
          <p:nvPr/>
        </p:nvSpPr>
        <p:spPr>
          <a:xfrm>
            <a:off x="1406509" y="2321598"/>
            <a:ext cx="999021" cy="338554"/>
          </a:xfrm>
          <a:prstGeom prst="rect">
            <a:avLst/>
          </a:prstGeom>
          <a:noFill/>
        </p:spPr>
        <p:txBody>
          <a:bodyPr wrap="square" rtlCol="0">
            <a:spAutoFit/>
          </a:bodyPr>
          <a:lstStyle/>
          <a:p>
            <a:pPr algn="ctr"/>
            <a:r>
              <a:rPr lang="en-US" sz="800" b="1" dirty="0" smtClean="0"/>
              <a:t>Elastic Load Balancing</a:t>
            </a:r>
            <a:endParaRPr lang="en-US" sz="800" b="1" dirty="0"/>
          </a:p>
        </p:txBody>
      </p:sp>
      <p:cxnSp>
        <p:nvCxnSpPr>
          <p:cNvPr id="35" name="Straight Connector 34"/>
          <p:cNvCxnSpPr>
            <a:endCxn id="29" idx="3"/>
          </p:cNvCxnSpPr>
          <p:nvPr/>
        </p:nvCxnSpPr>
        <p:spPr>
          <a:xfrm flipH="1" flipV="1">
            <a:off x="4292295" y="2305741"/>
            <a:ext cx="2670294" cy="15857"/>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flipV="1">
            <a:off x="6267824" y="2508019"/>
            <a:ext cx="687295" cy="2073"/>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5072529" y="2495176"/>
            <a:ext cx="806824" cy="14916"/>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33" idx="2"/>
          </p:cNvCxnSpPr>
          <p:nvPr/>
        </p:nvCxnSpPr>
        <p:spPr>
          <a:xfrm>
            <a:off x="7292694" y="944150"/>
            <a:ext cx="0" cy="132035"/>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6950295" y="2675454"/>
            <a:ext cx="684803" cy="338554"/>
          </a:xfrm>
          <a:prstGeom prst="rect">
            <a:avLst/>
          </a:prstGeom>
          <a:noFill/>
        </p:spPr>
        <p:txBody>
          <a:bodyPr wrap="none" rtlCol="0">
            <a:spAutoFit/>
          </a:bodyPr>
          <a:lstStyle/>
          <a:p>
            <a:pPr algn="ctr"/>
            <a:r>
              <a:rPr lang="en-US" sz="800" b="1" dirty="0" smtClean="0"/>
              <a:t>Amazon</a:t>
            </a:r>
          </a:p>
          <a:p>
            <a:pPr algn="ctr"/>
            <a:r>
              <a:rPr lang="en-US" sz="800" b="1" dirty="0" smtClean="0"/>
              <a:t>S3 Bucket</a:t>
            </a:r>
            <a:endParaRPr lang="en-US" sz="800" b="1" dirty="0"/>
          </a:p>
        </p:txBody>
      </p:sp>
      <p:sp>
        <p:nvSpPr>
          <p:cNvPr id="40" name="TextBox 39"/>
          <p:cNvSpPr txBox="1"/>
          <p:nvPr/>
        </p:nvSpPr>
        <p:spPr>
          <a:xfrm>
            <a:off x="5870949" y="2121636"/>
            <a:ext cx="429725" cy="215444"/>
          </a:xfrm>
          <a:prstGeom prst="rect">
            <a:avLst/>
          </a:prstGeom>
          <a:noFill/>
        </p:spPr>
        <p:txBody>
          <a:bodyPr wrap="none" rtlCol="0">
            <a:spAutoFit/>
          </a:bodyPr>
          <a:lstStyle/>
          <a:p>
            <a:pPr algn="ctr"/>
            <a:r>
              <a:rPr lang="en-US" sz="800" b="1" dirty="0" smtClean="0"/>
              <a:t>Logs</a:t>
            </a:r>
            <a:endParaRPr lang="en-US" sz="800" b="1" dirty="0"/>
          </a:p>
        </p:txBody>
      </p:sp>
      <p:sp>
        <p:nvSpPr>
          <p:cNvPr id="41" name="TextBox 40"/>
          <p:cNvSpPr txBox="1"/>
          <p:nvPr/>
        </p:nvSpPr>
        <p:spPr>
          <a:xfrm>
            <a:off x="5625126" y="2682925"/>
            <a:ext cx="891490" cy="338554"/>
          </a:xfrm>
          <a:prstGeom prst="rect">
            <a:avLst/>
          </a:prstGeom>
          <a:noFill/>
        </p:spPr>
        <p:txBody>
          <a:bodyPr wrap="none" rtlCol="0">
            <a:spAutoFit/>
          </a:bodyPr>
          <a:lstStyle/>
          <a:p>
            <a:pPr algn="ctr"/>
            <a:r>
              <a:rPr lang="en-US" sz="800" b="1" dirty="0" smtClean="0"/>
              <a:t>Amazon</a:t>
            </a:r>
          </a:p>
          <a:p>
            <a:pPr algn="ctr"/>
            <a:r>
              <a:rPr lang="en-US" sz="800" b="1" dirty="0" smtClean="0"/>
              <a:t>EBS Snapshot</a:t>
            </a:r>
            <a:endParaRPr lang="en-US" sz="800" b="1" dirty="0"/>
          </a:p>
        </p:txBody>
      </p:sp>
      <p:sp>
        <p:nvSpPr>
          <p:cNvPr id="43" name="TextBox 42"/>
          <p:cNvSpPr txBox="1"/>
          <p:nvPr/>
        </p:nvSpPr>
        <p:spPr>
          <a:xfrm>
            <a:off x="6748742" y="1650277"/>
            <a:ext cx="1087906" cy="338554"/>
          </a:xfrm>
          <a:prstGeom prst="rect">
            <a:avLst/>
          </a:prstGeom>
          <a:noFill/>
        </p:spPr>
        <p:txBody>
          <a:bodyPr wrap="square" rtlCol="0">
            <a:spAutoFit/>
          </a:bodyPr>
          <a:lstStyle/>
          <a:p>
            <a:pPr algn="ctr"/>
            <a:r>
              <a:rPr lang="en-US" sz="800" b="1" dirty="0" err="1" smtClean="0"/>
              <a:t>CloudFront</a:t>
            </a:r>
            <a:endParaRPr lang="en-US" sz="800" b="1" dirty="0" smtClean="0"/>
          </a:p>
          <a:p>
            <a:pPr algn="ctr"/>
            <a:r>
              <a:rPr lang="en-US" sz="800" b="1" dirty="0" smtClean="0"/>
              <a:t>Distribution</a:t>
            </a:r>
            <a:endParaRPr lang="en-US" sz="800" b="1" dirty="0"/>
          </a:p>
        </p:txBody>
      </p:sp>
      <p:cxnSp>
        <p:nvCxnSpPr>
          <p:cNvPr id="44" name="Straight Connector 43"/>
          <p:cNvCxnSpPr/>
          <p:nvPr/>
        </p:nvCxnSpPr>
        <p:spPr>
          <a:xfrm>
            <a:off x="7292694" y="1909245"/>
            <a:ext cx="0" cy="198740"/>
          </a:xfrm>
          <a:prstGeom prst="line">
            <a:avLst/>
          </a:prstGeom>
          <a:ln>
            <a:solidFill>
              <a:srgbClr val="414042"/>
            </a:solidFill>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399154" y="2524470"/>
            <a:ext cx="838691" cy="215444"/>
          </a:xfrm>
          <a:prstGeom prst="rect">
            <a:avLst/>
          </a:prstGeom>
          <a:noFill/>
        </p:spPr>
        <p:txBody>
          <a:bodyPr wrap="none" rtlCol="0">
            <a:spAutoFit/>
          </a:bodyPr>
          <a:lstStyle/>
          <a:p>
            <a:pPr algn="ctr"/>
            <a:r>
              <a:rPr lang="en-US" sz="800" b="1" dirty="0" smtClean="0"/>
              <a:t>EC2 Instance</a:t>
            </a:r>
            <a:endParaRPr lang="en-US" sz="800" b="1" dirty="0"/>
          </a:p>
        </p:txBody>
      </p:sp>
      <p:sp>
        <p:nvSpPr>
          <p:cNvPr id="46" name="TextBox 45"/>
          <p:cNvSpPr txBox="1"/>
          <p:nvPr/>
        </p:nvSpPr>
        <p:spPr>
          <a:xfrm>
            <a:off x="3508607" y="2107985"/>
            <a:ext cx="607859" cy="338554"/>
          </a:xfrm>
          <a:prstGeom prst="rect">
            <a:avLst/>
          </a:prstGeom>
          <a:noFill/>
        </p:spPr>
        <p:txBody>
          <a:bodyPr wrap="none" rtlCol="0">
            <a:spAutoFit/>
          </a:bodyPr>
          <a:lstStyle/>
          <a:p>
            <a:pPr algn="ctr"/>
            <a:r>
              <a:rPr lang="en-US" sz="800" dirty="0" smtClean="0">
                <a:solidFill>
                  <a:schemeClr val="bg1"/>
                </a:solidFill>
              </a:rPr>
              <a:t>Web App</a:t>
            </a:r>
          </a:p>
          <a:p>
            <a:pPr algn="ctr"/>
            <a:r>
              <a:rPr lang="en-US" sz="800" dirty="0" smtClean="0">
                <a:solidFill>
                  <a:schemeClr val="bg1"/>
                </a:solidFill>
              </a:rPr>
              <a:t>Server</a:t>
            </a:r>
            <a:endParaRPr lang="en-US" sz="800" dirty="0">
              <a:solidFill>
                <a:schemeClr val="bg1"/>
              </a:solidFill>
            </a:endParaRPr>
          </a:p>
        </p:txBody>
      </p:sp>
      <p:pic>
        <p:nvPicPr>
          <p:cNvPr id="62" name="Picture 61" descr="Amazon-Elastic-Load-Balac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1560" y="1867647"/>
            <a:ext cx="520092" cy="520092"/>
          </a:xfrm>
          <a:prstGeom prst="rect">
            <a:avLst/>
          </a:prstGeom>
        </p:spPr>
      </p:pic>
      <p:pic>
        <p:nvPicPr>
          <p:cNvPr id="64" name="Picture 63" descr="CloudFront-Download-Distribu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851" y="1101541"/>
            <a:ext cx="521208" cy="521208"/>
          </a:xfrm>
          <a:prstGeom prst="rect">
            <a:avLst/>
          </a:prstGeom>
        </p:spPr>
      </p:pic>
      <p:pic>
        <p:nvPicPr>
          <p:cNvPr id="47" name="Picture 46" descr="Route-5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0133" y="1014874"/>
            <a:ext cx="731520" cy="731520"/>
          </a:xfrm>
          <a:prstGeom prst="rect">
            <a:avLst/>
          </a:prstGeom>
        </p:spPr>
      </p:pic>
      <p:pic>
        <p:nvPicPr>
          <p:cNvPr id="48" name="Picture 47" descr="S3-Bucke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2307" y="2072968"/>
            <a:ext cx="680222" cy="680222"/>
          </a:xfrm>
          <a:prstGeom prst="rect">
            <a:avLst/>
          </a:prstGeom>
        </p:spPr>
      </p:pic>
      <p:pic>
        <p:nvPicPr>
          <p:cNvPr id="49" name="Picture 48"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7289" y="2325759"/>
            <a:ext cx="427888" cy="427888"/>
          </a:xfrm>
          <a:prstGeom prst="rect">
            <a:avLst/>
          </a:prstGeom>
        </p:spPr>
      </p:pic>
      <p:pic>
        <p:nvPicPr>
          <p:cNvPr id="50" name="Picture 49" descr="EBS-Snap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74991" y="2339176"/>
            <a:ext cx="385362" cy="385362"/>
          </a:xfrm>
          <a:prstGeom prst="rect">
            <a:avLst/>
          </a:prstGeom>
        </p:spPr>
      </p:pic>
      <p:pic>
        <p:nvPicPr>
          <p:cNvPr id="51" name="Picture 50"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7289" y="1728112"/>
            <a:ext cx="427888" cy="427888"/>
          </a:xfrm>
          <a:prstGeom prst="rect">
            <a:avLst/>
          </a:prstGeom>
        </p:spPr>
      </p:pic>
    </p:spTree>
    <p:extLst>
      <p:ext uri="{BB962C8B-B14F-4D97-AF65-F5344CB8AC3E}">
        <p14:creationId xmlns:p14="http://schemas.microsoft.com/office/powerpoint/2010/main" val="165729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07" y="114936"/>
            <a:ext cx="8205304" cy="548741"/>
          </a:xfrm>
        </p:spPr>
        <p:txBody>
          <a:bodyPr/>
          <a:lstStyle/>
          <a:p>
            <a:r>
              <a:rPr lang="en-US" dirty="0" smtClean="0"/>
              <a:t>Compute and Networking</a:t>
            </a:r>
            <a:endParaRPr lang="en-US" dirty="0"/>
          </a:p>
        </p:txBody>
      </p:sp>
      <p:sp>
        <p:nvSpPr>
          <p:cNvPr id="3" name="TextBox 2"/>
          <p:cNvSpPr txBox="1"/>
          <p:nvPr/>
        </p:nvSpPr>
        <p:spPr>
          <a:xfrm>
            <a:off x="257707" y="906180"/>
            <a:ext cx="4969381" cy="338554"/>
          </a:xfrm>
          <a:prstGeom prst="rect">
            <a:avLst/>
          </a:prstGeom>
          <a:noFill/>
        </p:spPr>
        <p:txBody>
          <a:bodyPr wrap="square" rtlCol="0">
            <a:spAutoFit/>
          </a:bodyPr>
          <a:lstStyle/>
          <a:p>
            <a:r>
              <a:rPr lang="en-US" sz="1600" dirty="0" smtClean="0">
                <a:latin typeface="Arial"/>
                <a:cs typeface="Arial"/>
              </a:rPr>
              <a:t>Amazon Elastic Compute Cloud</a:t>
            </a:r>
            <a:endParaRPr lang="en-US" sz="1600" dirty="0">
              <a:latin typeface="Arial"/>
              <a:cs typeface="Arial"/>
            </a:endParaRPr>
          </a:p>
        </p:txBody>
      </p:sp>
      <p:pic>
        <p:nvPicPr>
          <p:cNvPr id="18" name="Picture 17" descr="Auto-Scal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1618" y="3321050"/>
            <a:ext cx="731520" cy="731520"/>
          </a:xfrm>
          <a:prstGeom prst="rect">
            <a:avLst/>
          </a:prstGeom>
        </p:spPr>
      </p:pic>
      <p:pic>
        <p:nvPicPr>
          <p:cNvPr id="20" name="Picture 19" descr="EC2-AM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7319" y="1304925"/>
            <a:ext cx="731520" cy="731520"/>
          </a:xfrm>
          <a:prstGeom prst="rect">
            <a:avLst/>
          </a:prstGeom>
        </p:spPr>
      </p:pic>
      <p:pic>
        <p:nvPicPr>
          <p:cNvPr id="21" name="Picture 20" descr="EC2-DB-on-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9283" y="1304925"/>
            <a:ext cx="731520" cy="731520"/>
          </a:xfrm>
          <a:prstGeom prst="rect">
            <a:avLst/>
          </a:prstGeom>
        </p:spPr>
      </p:pic>
      <p:pic>
        <p:nvPicPr>
          <p:cNvPr id="22" name="Picture 21" descr="EC2-Elastic-IP-.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1722" y="1304925"/>
            <a:ext cx="731520" cy="731520"/>
          </a:xfrm>
          <a:prstGeom prst="rect">
            <a:avLst/>
          </a:prstGeom>
        </p:spPr>
      </p:pic>
      <p:pic>
        <p:nvPicPr>
          <p:cNvPr id="23" name="Picture 22" descr="EC2-Instance-with-CloudWatch.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4191" y="1304925"/>
            <a:ext cx="731520" cy="731520"/>
          </a:xfrm>
          <a:prstGeom prst="rect">
            <a:avLst/>
          </a:prstGeom>
        </p:spPr>
      </p:pic>
      <p:pic>
        <p:nvPicPr>
          <p:cNvPr id="24" name="Picture 23" descr="EC2-Instanc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0012" y="1304925"/>
            <a:ext cx="731520" cy="731520"/>
          </a:xfrm>
          <a:prstGeom prst="rect">
            <a:avLst/>
          </a:prstGeom>
        </p:spPr>
      </p:pic>
      <p:pic>
        <p:nvPicPr>
          <p:cNvPr id="25" name="Picture 24" descr="EC2-Instance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6586" y="1304925"/>
            <a:ext cx="731520" cy="731520"/>
          </a:xfrm>
          <a:prstGeom prst="rect">
            <a:avLst/>
          </a:prstGeom>
        </p:spPr>
      </p:pic>
      <p:pic>
        <p:nvPicPr>
          <p:cNvPr id="26" name="Picture 25" descr="EC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1417" y="1304925"/>
            <a:ext cx="731520" cy="731520"/>
          </a:xfrm>
          <a:prstGeom prst="rect">
            <a:avLst/>
          </a:prstGeom>
        </p:spPr>
      </p:pic>
      <p:pic>
        <p:nvPicPr>
          <p:cNvPr id="27" name="Picture 26" descr="Elastic-MapReduce-EM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2955" y="3321050"/>
            <a:ext cx="731520" cy="731520"/>
          </a:xfrm>
          <a:prstGeom prst="rect">
            <a:avLst/>
          </a:prstGeom>
        </p:spPr>
      </p:pic>
      <p:pic>
        <p:nvPicPr>
          <p:cNvPr id="29" name="Picture 28" descr="EMR-Cluster.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8296" y="3321050"/>
            <a:ext cx="731520" cy="731520"/>
          </a:xfrm>
          <a:prstGeom prst="rect">
            <a:avLst/>
          </a:prstGeom>
        </p:spPr>
      </p:pic>
      <p:pic>
        <p:nvPicPr>
          <p:cNvPr id="30" name="Picture 29" descr="EMR-HDFS-Cluster.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59946" y="3321050"/>
            <a:ext cx="731520" cy="731520"/>
          </a:xfrm>
          <a:prstGeom prst="rect">
            <a:avLst/>
          </a:prstGeom>
        </p:spPr>
      </p:pic>
      <p:sp>
        <p:nvSpPr>
          <p:cNvPr id="41" name="TextBox 40"/>
          <p:cNvSpPr txBox="1"/>
          <p:nvPr/>
        </p:nvSpPr>
        <p:spPr>
          <a:xfrm>
            <a:off x="257707" y="2855630"/>
            <a:ext cx="3355443" cy="338554"/>
          </a:xfrm>
          <a:prstGeom prst="rect">
            <a:avLst/>
          </a:prstGeom>
          <a:noFill/>
        </p:spPr>
        <p:txBody>
          <a:bodyPr wrap="square" rtlCol="0">
            <a:spAutoFit/>
          </a:bodyPr>
          <a:lstStyle/>
          <a:p>
            <a:r>
              <a:rPr lang="en-US" sz="1600" dirty="0" smtClean="0">
                <a:latin typeface="Arial"/>
                <a:cs typeface="Arial"/>
              </a:rPr>
              <a:t>Amazon Elastic </a:t>
            </a:r>
            <a:r>
              <a:rPr lang="en-US" sz="1600" dirty="0" err="1" smtClean="0">
                <a:latin typeface="Arial"/>
                <a:cs typeface="Arial"/>
              </a:rPr>
              <a:t>MapReduce</a:t>
            </a:r>
            <a:endParaRPr lang="en-US" sz="1600" dirty="0">
              <a:latin typeface="Arial"/>
              <a:cs typeface="Arial"/>
            </a:endParaRPr>
          </a:p>
        </p:txBody>
      </p:sp>
      <p:sp>
        <p:nvSpPr>
          <p:cNvPr id="42" name="TextBox 41"/>
          <p:cNvSpPr txBox="1"/>
          <p:nvPr/>
        </p:nvSpPr>
        <p:spPr>
          <a:xfrm>
            <a:off x="4162957" y="2855630"/>
            <a:ext cx="1348843" cy="338554"/>
          </a:xfrm>
          <a:prstGeom prst="rect">
            <a:avLst/>
          </a:prstGeom>
          <a:noFill/>
        </p:spPr>
        <p:txBody>
          <a:bodyPr wrap="square" rtlCol="0">
            <a:spAutoFit/>
          </a:bodyPr>
          <a:lstStyle/>
          <a:p>
            <a:pPr algn="ctr"/>
            <a:r>
              <a:rPr lang="en-US" sz="1600" dirty="0" smtClean="0">
                <a:latin typeface="Arial"/>
                <a:cs typeface="Arial"/>
              </a:rPr>
              <a:t>Auto Scaling</a:t>
            </a:r>
            <a:endParaRPr lang="en-US" sz="1600" dirty="0">
              <a:latin typeface="Arial"/>
              <a:cs typeface="Arial"/>
            </a:endParaRPr>
          </a:p>
        </p:txBody>
      </p:sp>
      <p:pic>
        <p:nvPicPr>
          <p:cNvPr id="43" name="Picture 42" descr="Elastic-Network-Instanc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78293" y="3321050"/>
            <a:ext cx="731520" cy="731520"/>
          </a:xfrm>
          <a:prstGeom prst="rect">
            <a:avLst/>
          </a:prstGeom>
        </p:spPr>
      </p:pic>
      <p:sp>
        <p:nvSpPr>
          <p:cNvPr id="44" name="TextBox 43"/>
          <p:cNvSpPr txBox="1"/>
          <p:nvPr/>
        </p:nvSpPr>
        <p:spPr>
          <a:xfrm>
            <a:off x="5998107" y="2855630"/>
            <a:ext cx="2891893" cy="338554"/>
          </a:xfrm>
          <a:prstGeom prst="rect">
            <a:avLst/>
          </a:prstGeom>
          <a:noFill/>
        </p:spPr>
        <p:txBody>
          <a:bodyPr wrap="square" rtlCol="0">
            <a:spAutoFit/>
          </a:bodyPr>
          <a:lstStyle/>
          <a:p>
            <a:pPr algn="ctr"/>
            <a:r>
              <a:rPr lang="en-US" sz="1600" dirty="0"/>
              <a:t>Elastic Network Instance</a:t>
            </a:r>
          </a:p>
        </p:txBody>
      </p:sp>
      <p:sp>
        <p:nvSpPr>
          <p:cNvPr id="28" name="TextBox 27"/>
          <p:cNvSpPr txBox="1"/>
          <p:nvPr/>
        </p:nvSpPr>
        <p:spPr>
          <a:xfrm>
            <a:off x="298824" y="2179381"/>
            <a:ext cx="836706" cy="153888"/>
          </a:xfrm>
          <a:prstGeom prst="rect">
            <a:avLst/>
          </a:prstGeom>
          <a:noFill/>
        </p:spPr>
        <p:txBody>
          <a:bodyPr wrap="square" lIns="0" tIns="0" rIns="0" bIns="0" rtlCol="0">
            <a:spAutoFit/>
          </a:bodyPr>
          <a:lstStyle/>
          <a:p>
            <a:pPr algn="ctr"/>
            <a:r>
              <a:rPr lang="en-US" sz="1000" dirty="0" smtClean="0"/>
              <a:t>Amazon EC2</a:t>
            </a:r>
            <a:endParaRPr lang="en-US" sz="1000" dirty="0"/>
          </a:p>
        </p:txBody>
      </p:sp>
      <p:sp>
        <p:nvSpPr>
          <p:cNvPr id="31" name="TextBox 30"/>
          <p:cNvSpPr txBox="1"/>
          <p:nvPr/>
        </p:nvSpPr>
        <p:spPr>
          <a:xfrm>
            <a:off x="1602426" y="2179381"/>
            <a:ext cx="526692" cy="153888"/>
          </a:xfrm>
          <a:prstGeom prst="rect">
            <a:avLst/>
          </a:prstGeom>
          <a:noFill/>
        </p:spPr>
        <p:txBody>
          <a:bodyPr wrap="square" lIns="0" tIns="0" rIns="0" bIns="0" rtlCol="0">
            <a:spAutoFit/>
          </a:bodyPr>
          <a:lstStyle/>
          <a:p>
            <a:pPr algn="ctr"/>
            <a:r>
              <a:rPr lang="en-US" sz="1000" dirty="0" smtClean="0"/>
              <a:t>Instance</a:t>
            </a:r>
            <a:endParaRPr lang="en-US" sz="1000" dirty="0"/>
          </a:p>
        </p:txBody>
      </p:sp>
      <p:sp>
        <p:nvSpPr>
          <p:cNvPr id="32" name="TextBox 31"/>
          <p:cNvSpPr txBox="1"/>
          <p:nvPr/>
        </p:nvSpPr>
        <p:spPr>
          <a:xfrm>
            <a:off x="2808221" y="2179381"/>
            <a:ext cx="628250" cy="153888"/>
          </a:xfrm>
          <a:prstGeom prst="rect">
            <a:avLst/>
          </a:prstGeom>
          <a:noFill/>
        </p:spPr>
        <p:txBody>
          <a:bodyPr wrap="square" lIns="0" tIns="0" rIns="0" bIns="0" rtlCol="0">
            <a:spAutoFit/>
          </a:bodyPr>
          <a:lstStyle/>
          <a:p>
            <a:pPr algn="ctr"/>
            <a:r>
              <a:rPr lang="en-US" sz="1000" dirty="0" smtClean="0"/>
              <a:t>Instances</a:t>
            </a:r>
            <a:endParaRPr lang="en-US" sz="1000" dirty="0"/>
          </a:p>
        </p:txBody>
      </p:sp>
      <p:sp>
        <p:nvSpPr>
          <p:cNvPr id="33" name="TextBox 32"/>
          <p:cNvSpPr txBox="1"/>
          <p:nvPr/>
        </p:nvSpPr>
        <p:spPr>
          <a:xfrm>
            <a:off x="4028629" y="2179381"/>
            <a:ext cx="408900" cy="153888"/>
          </a:xfrm>
          <a:prstGeom prst="rect">
            <a:avLst/>
          </a:prstGeom>
          <a:noFill/>
        </p:spPr>
        <p:txBody>
          <a:bodyPr wrap="square" lIns="0" tIns="0" rIns="0" bIns="0" rtlCol="0">
            <a:spAutoFit/>
          </a:bodyPr>
          <a:lstStyle/>
          <a:p>
            <a:pPr algn="ctr"/>
            <a:r>
              <a:rPr lang="en-US" sz="1000" dirty="0" smtClean="0"/>
              <a:t>AMI</a:t>
            </a:r>
            <a:endParaRPr lang="en-US" sz="1000" dirty="0"/>
          </a:p>
        </p:txBody>
      </p:sp>
      <p:sp>
        <p:nvSpPr>
          <p:cNvPr id="34" name="TextBox 33"/>
          <p:cNvSpPr txBox="1"/>
          <p:nvPr/>
        </p:nvSpPr>
        <p:spPr>
          <a:xfrm>
            <a:off x="5094851" y="2102437"/>
            <a:ext cx="560384" cy="307777"/>
          </a:xfrm>
          <a:prstGeom prst="rect">
            <a:avLst/>
          </a:prstGeom>
          <a:noFill/>
        </p:spPr>
        <p:txBody>
          <a:bodyPr wrap="square" lIns="0" tIns="0" rIns="0" bIns="0" rtlCol="0">
            <a:spAutoFit/>
          </a:bodyPr>
          <a:lstStyle/>
          <a:p>
            <a:pPr algn="ctr"/>
            <a:r>
              <a:rPr lang="en-US" sz="1000" dirty="0" smtClean="0"/>
              <a:t>DB on Instance</a:t>
            </a:r>
            <a:endParaRPr lang="en-US" sz="1000" dirty="0"/>
          </a:p>
        </p:txBody>
      </p:sp>
      <p:sp>
        <p:nvSpPr>
          <p:cNvPr id="35" name="TextBox 34"/>
          <p:cNvSpPr txBox="1"/>
          <p:nvPr/>
        </p:nvSpPr>
        <p:spPr>
          <a:xfrm>
            <a:off x="6132256" y="2102437"/>
            <a:ext cx="815392" cy="307777"/>
          </a:xfrm>
          <a:prstGeom prst="rect">
            <a:avLst/>
          </a:prstGeom>
          <a:noFill/>
        </p:spPr>
        <p:txBody>
          <a:bodyPr wrap="square" lIns="0" tIns="0" rIns="0" bIns="0" rtlCol="0">
            <a:spAutoFit/>
          </a:bodyPr>
          <a:lstStyle/>
          <a:p>
            <a:pPr algn="ctr"/>
            <a:r>
              <a:rPr lang="en-US" sz="1000" dirty="0" smtClean="0"/>
              <a:t>Instance with </a:t>
            </a:r>
            <a:r>
              <a:rPr lang="en-US" sz="1000" dirty="0" err="1" smtClean="0"/>
              <a:t>CloudWatch</a:t>
            </a:r>
            <a:endParaRPr lang="en-US" sz="1000" dirty="0"/>
          </a:p>
        </p:txBody>
      </p:sp>
      <p:sp>
        <p:nvSpPr>
          <p:cNvPr id="36" name="TextBox 35"/>
          <p:cNvSpPr txBox="1"/>
          <p:nvPr/>
        </p:nvSpPr>
        <p:spPr>
          <a:xfrm>
            <a:off x="7414199" y="2179381"/>
            <a:ext cx="646566" cy="153888"/>
          </a:xfrm>
          <a:prstGeom prst="rect">
            <a:avLst/>
          </a:prstGeom>
          <a:noFill/>
        </p:spPr>
        <p:txBody>
          <a:bodyPr wrap="square" lIns="0" tIns="0" rIns="0" bIns="0" rtlCol="0">
            <a:spAutoFit/>
          </a:bodyPr>
          <a:lstStyle/>
          <a:p>
            <a:pPr algn="ctr"/>
            <a:r>
              <a:rPr lang="en-US" sz="1000" dirty="0" smtClean="0"/>
              <a:t>Elastic IP</a:t>
            </a:r>
            <a:endParaRPr lang="en-US" sz="1000" dirty="0"/>
          </a:p>
        </p:txBody>
      </p:sp>
      <p:sp>
        <p:nvSpPr>
          <p:cNvPr id="37" name="TextBox 36"/>
          <p:cNvSpPr txBox="1"/>
          <p:nvPr/>
        </p:nvSpPr>
        <p:spPr>
          <a:xfrm>
            <a:off x="342135" y="4181917"/>
            <a:ext cx="853160" cy="153888"/>
          </a:xfrm>
          <a:prstGeom prst="rect">
            <a:avLst/>
          </a:prstGeom>
          <a:noFill/>
        </p:spPr>
        <p:txBody>
          <a:bodyPr wrap="square" lIns="0" tIns="0" rIns="0" bIns="0" rtlCol="0">
            <a:spAutoFit/>
          </a:bodyPr>
          <a:lstStyle/>
          <a:p>
            <a:pPr algn="ctr"/>
            <a:r>
              <a:rPr lang="en-US" sz="1000" dirty="0" smtClean="0"/>
              <a:t>Amazon EMR</a:t>
            </a:r>
            <a:endParaRPr lang="en-US" sz="1000" dirty="0"/>
          </a:p>
        </p:txBody>
      </p:sp>
      <p:sp>
        <p:nvSpPr>
          <p:cNvPr id="38" name="TextBox 37"/>
          <p:cNvSpPr txBox="1"/>
          <p:nvPr/>
        </p:nvSpPr>
        <p:spPr>
          <a:xfrm>
            <a:off x="1658567" y="4181560"/>
            <a:ext cx="470978" cy="154602"/>
          </a:xfrm>
          <a:prstGeom prst="rect">
            <a:avLst/>
          </a:prstGeom>
          <a:noFill/>
        </p:spPr>
        <p:txBody>
          <a:bodyPr wrap="square" lIns="0" tIns="0" rIns="0" bIns="0" rtlCol="0">
            <a:spAutoFit/>
          </a:bodyPr>
          <a:lstStyle/>
          <a:p>
            <a:pPr algn="ctr"/>
            <a:r>
              <a:rPr lang="en-US" sz="1000" dirty="0" smtClean="0"/>
              <a:t>Cluster</a:t>
            </a:r>
            <a:endParaRPr lang="en-US" sz="1000" dirty="0"/>
          </a:p>
        </p:txBody>
      </p:sp>
      <p:sp>
        <p:nvSpPr>
          <p:cNvPr id="39" name="TextBox 38"/>
          <p:cNvSpPr txBox="1"/>
          <p:nvPr/>
        </p:nvSpPr>
        <p:spPr>
          <a:xfrm>
            <a:off x="2585057" y="4181917"/>
            <a:ext cx="881298" cy="153888"/>
          </a:xfrm>
          <a:prstGeom prst="rect">
            <a:avLst/>
          </a:prstGeom>
          <a:noFill/>
        </p:spPr>
        <p:txBody>
          <a:bodyPr wrap="square" lIns="0" tIns="0" rIns="0" bIns="0" rtlCol="0">
            <a:spAutoFit/>
          </a:bodyPr>
          <a:lstStyle/>
          <a:p>
            <a:pPr algn="ctr"/>
            <a:r>
              <a:rPr lang="en-US" sz="1000" dirty="0" smtClean="0"/>
              <a:t>HDFS Cluster</a:t>
            </a:r>
            <a:endParaRPr lang="en-US" sz="1000" dirty="0"/>
          </a:p>
        </p:txBody>
      </p:sp>
      <p:sp>
        <p:nvSpPr>
          <p:cNvPr id="40" name="TextBox 39"/>
          <p:cNvSpPr txBox="1"/>
          <p:nvPr/>
        </p:nvSpPr>
        <p:spPr>
          <a:xfrm>
            <a:off x="4449890" y="4180813"/>
            <a:ext cx="774976" cy="156096"/>
          </a:xfrm>
          <a:prstGeom prst="rect">
            <a:avLst/>
          </a:prstGeom>
          <a:noFill/>
        </p:spPr>
        <p:txBody>
          <a:bodyPr wrap="square" lIns="0" tIns="0" rIns="0" bIns="0" rtlCol="0">
            <a:spAutoFit/>
          </a:bodyPr>
          <a:lstStyle/>
          <a:p>
            <a:pPr algn="ctr"/>
            <a:r>
              <a:rPr lang="en-US" sz="1000" dirty="0" smtClean="0"/>
              <a:t>Auto Scaling</a:t>
            </a:r>
            <a:endParaRPr lang="en-US" sz="1000" dirty="0"/>
          </a:p>
        </p:txBody>
      </p:sp>
      <p:sp>
        <p:nvSpPr>
          <p:cNvPr id="45" name="TextBox 44"/>
          <p:cNvSpPr txBox="1"/>
          <p:nvPr/>
        </p:nvSpPr>
        <p:spPr>
          <a:xfrm>
            <a:off x="6960757" y="4104973"/>
            <a:ext cx="966592" cy="307777"/>
          </a:xfrm>
          <a:prstGeom prst="rect">
            <a:avLst/>
          </a:prstGeom>
          <a:noFill/>
        </p:spPr>
        <p:txBody>
          <a:bodyPr wrap="square" lIns="0" tIns="0" rIns="0" bIns="0" rtlCol="0">
            <a:spAutoFit/>
          </a:bodyPr>
          <a:lstStyle/>
          <a:p>
            <a:pPr algn="ctr"/>
            <a:r>
              <a:rPr lang="en-US" sz="1000" dirty="0" smtClean="0"/>
              <a:t>Elastic Network Instance</a:t>
            </a:r>
            <a:endParaRPr lang="en-US" sz="1000" dirty="0"/>
          </a:p>
        </p:txBody>
      </p:sp>
    </p:spTree>
    <p:extLst>
      <p:ext uri="{BB962C8B-B14F-4D97-AF65-F5344CB8AC3E}">
        <p14:creationId xmlns:p14="http://schemas.microsoft.com/office/powerpoint/2010/main" val="18521109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707" y="114936"/>
            <a:ext cx="8205304" cy="596264"/>
          </a:xfrm>
        </p:spPr>
        <p:txBody>
          <a:bodyPr/>
          <a:lstStyle/>
          <a:p>
            <a:r>
              <a:rPr lang="en-US" dirty="0"/>
              <a:t>Compute and Networking</a:t>
            </a:r>
          </a:p>
        </p:txBody>
      </p:sp>
      <p:pic>
        <p:nvPicPr>
          <p:cNvPr id="5" name="Picture 4" descr="Direct-Connec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8386" y="1306227"/>
            <a:ext cx="731520" cy="731520"/>
          </a:xfrm>
          <a:prstGeom prst="rect">
            <a:avLst/>
          </a:prstGeom>
        </p:spPr>
      </p:pic>
      <p:pic>
        <p:nvPicPr>
          <p:cNvPr id="8" name="Picture 7" descr="Route-53-Hosted-Z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3655" y="1306227"/>
            <a:ext cx="731520" cy="731520"/>
          </a:xfrm>
          <a:prstGeom prst="rect">
            <a:avLst/>
          </a:prstGeom>
        </p:spPr>
      </p:pic>
      <p:pic>
        <p:nvPicPr>
          <p:cNvPr id="9" name="Picture 8" descr="Route-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368" y="1306227"/>
            <a:ext cx="731520" cy="731520"/>
          </a:xfrm>
          <a:prstGeom prst="rect">
            <a:avLst/>
          </a:prstGeom>
        </p:spPr>
      </p:pic>
      <p:pic>
        <p:nvPicPr>
          <p:cNvPr id="10" name="Picture 9" descr="Route-Tab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6328" y="1306227"/>
            <a:ext cx="731520" cy="731520"/>
          </a:xfrm>
          <a:prstGeom prst="rect">
            <a:avLst/>
          </a:prstGeom>
        </p:spPr>
      </p:pic>
      <p:pic>
        <p:nvPicPr>
          <p:cNvPr id="15" name="Picture 14" descr="Amazon-Elastic-Load-Balacin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671" y="1306227"/>
            <a:ext cx="731520" cy="731520"/>
          </a:xfrm>
          <a:prstGeom prst="rect">
            <a:avLst/>
          </a:prstGeom>
        </p:spPr>
      </p:pic>
      <p:sp>
        <p:nvSpPr>
          <p:cNvPr id="18" name="TextBox 17"/>
          <p:cNvSpPr txBox="1"/>
          <p:nvPr/>
        </p:nvSpPr>
        <p:spPr>
          <a:xfrm>
            <a:off x="257707" y="906180"/>
            <a:ext cx="3209393" cy="338554"/>
          </a:xfrm>
          <a:prstGeom prst="rect">
            <a:avLst/>
          </a:prstGeom>
          <a:noFill/>
        </p:spPr>
        <p:txBody>
          <a:bodyPr wrap="square" rtlCol="0">
            <a:spAutoFit/>
          </a:bodyPr>
          <a:lstStyle/>
          <a:p>
            <a:r>
              <a:rPr lang="en-US" sz="1600" dirty="0" smtClean="0">
                <a:latin typeface="Arial"/>
                <a:cs typeface="Arial"/>
              </a:rPr>
              <a:t>Amazon Route 53</a:t>
            </a:r>
            <a:endParaRPr lang="en-US" sz="1600" dirty="0">
              <a:latin typeface="Arial"/>
              <a:cs typeface="Arial"/>
            </a:endParaRPr>
          </a:p>
        </p:txBody>
      </p:sp>
      <p:sp>
        <p:nvSpPr>
          <p:cNvPr id="19" name="TextBox 18"/>
          <p:cNvSpPr txBox="1"/>
          <p:nvPr/>
        </p:nvSpPr>
        <p:spPr>
          <a:xfrm>
            <a:off x="3858157" y="906179"/>
            <a:ext cx="2312549" cy="338554"/>
          </a:xfrm>
          <a:prstGeom prst="rect">
            <a:avLst/>
          </a:prstGeom>
          <a:noFill/>
        </p:spPr>
        <p:txBody>
          <a:bodyPr wrap="square" rtlCol="0">
            <a:spAutoFit/>
          </a:bodyPr>
          <a:lstStyle/>
          <a:p>
            <a:pPr algn="ctr"/>
            <a:r>
              <a:rPr lang="en-US" sz="1600" dirty="0" smtClean="0">
                <a:latin typeface="Arial"/>
                <a:cs typeface="Arial"/>
              </a:rPr>
              <a:t>Elastic Load Balancing</a:t>
            </a:r>
            <a:endParaRPr lang="en-US" sz="1600" dirty="0">
              <a:latin typeface="Arial"/>
              <a:cs typeface="Arial"/>
            </a:endParaRPr>
          </a:p>
        </p:txBody>
      </p:sp>
      <p:sp>
        <p:nvSpPr>
          <p:cNvPr id="20" name="TextBox 19"/>
          <p:cNvSpPr txBox="1"/>
          <p:nvPr/>
        </p:nvSpPr>
        <p:spPr>
          <a:xfrm>
            <a:off x="6650879" y="906180"/>
            <a:ext cx="2086535" cy="338554"/>
          </a:xfrm>
          <a:prstGeom prst="rect">
            <a:avLst/>
          </a:prstGeom>
          <a:noFill/>
        </p:spPr>
        <p:txBody>
          <a:bodyPr wrap="square" rtlCol="0">
            <a:spAutoFit/>
          </a:bodyPr>
          <a:lstStyle/>
          <a:p>
            <a:pPr algn="ctr"/>
            <a:r>
              <a:rPr lang="en-US" sz="1600" dirty="0" smtClean="0">
                <a:latin typeface="Arial"/>
                <a:cs typeface="Arial"/>
              </a:rPr>
              <a:t>AWS Direct Connect</a:t>
            </a:r>
            <a:endParaRPr lang="en-US" sz="1600" dirty="0">
              <a:latin typeface="Arial"/>
              <a:cs typeface="Arial"/>
            </a:endParaRPr>
          </a:p>
        </p:txBody>
      </p:sp>
      <p:sp>
        <p:nvSpPr>
          <p:cNvPr id="22" name="TextBox 21"/>
          <p:cNvSpPr txBox="1"/>
          <p:nvPr/>
        </p:nvSpPr>
        <p:spPr>
          <a:xfrm>
            <a:off x="257707" y="2855630"/>
            <a:ext cx="3723743" cy="338554"/>
          </a:xfrm>
          <a:prstGeom prst="rect">
            <a:avLst/>
          </a:prstGeom>
          <a:noFill/>
        </p:spPr>
        <p:txBody>
          <a:bodyPr wrap="square" rtlCol="0">
            <a:spAutoFit/>
          </a:bodyPr>
          <a:lstStyle/>
          <a:p>
            <a:r>
              <a:rPr lang="en-US" sz="1600" dirty="0" smtClean="0">
                <a:latin typeface="Arial"/>
                <a:cs typeface="Arial"/>
              </a:rPr>
              <a:t>Amazon Virtual Private Cloud</a:t>
            </a:r>
            <a:endParaRPr lang="en-US" sz="1600" dirty="0">
              <a:latin typeface="Arial"/>
              <a:cs typeface="Arial"/>
            </a:endParaRPr>
          </a:p>
        </p:txBody>
      </p:sp>
      <p:sp>
        <p:nvSpPr>
          <p:cNvPr id="24" name="TextBox 23"/>
          <p:cNvSpPr txBox="1"/>
          <p:nvPr/>
        </p:nvSpPr>
        <p:spPr>
          <a:xfrm>
            <a:off x="381001" y="2234816"/>
            <a:ext cx="644256" cy="153888"/>
          </a:xfrm>
          <a:prstGeom prst="rect">
            <a:avLst/>
          </a:prstGeom>
          <a:noFill/>
        </p:spPr>
        <p:txBody>
          <a:bodyPr wrap="square" lIns="0" tIns="0" rIns="0" bIns="0" rtlCol="0">
            <a:spAutoFit/>
          </a:bodyPr>
          <a:lstStyle/>
          <a:p>
            <a:pPr algn="ctr"/>
            <a:r>
              <a:rPr lang="en-US" sz="1000" dirty="0" smtClean="0"/>
              <a:t>Route 53</a:t>
            </a:r>
            <a:endParaRPr lang="en-US" sz="1000" dirty="0"/>
          </a:p>
        </p:txBody>
      </p:sp>
      <p:sp>
        <p:nvSpPr>
          <p:cNvPr id="25" name="TextBox 24"/>
          <p:cNvSpPr txBox="1"/>
          <p:nvPr/>
        </p:nvSpPr>
        <p:spPr>
          <a:xfrm>
            <a:off x="1515304" y="2233511"/>
            <a:ext cx="768222" cy="156498"/>
          </a:xfrm>
          <a:prstGeom prst="rect">
            <a:avLst/>
          </a:prstGeom>
          <a:noFill/>
        </p:spPr>
        <p:txBody>
          <a:bodyPr wrap="square" lIns="0" tIns="0" rIns="0" bIns="0" rtlCol="0">
            <a:spAutoFit/>
          </a:bodyPr>
          <a:lstStyle/>
          <a:p>
            <a:pPr algn="ctr"/>
            <a:r>
              <a:rPr lang="en-US" sz="1000" dirty="0" smtClean="0"/>
              <a:t>Hosted Zone</a:t>
            </a:r>
            <a:endParaRPr lang="en-US" sz="1000" dirty="0"/>
          </a:p>
        </p:txBody>
      </p:sp>
      <p:sp>
        <p:nvSpPr>
          <p:cNvPr id="26" name="TextBox 25"/>
          <p:cNvSpPr txBox="1"/>
          <p:nvPr/>
        </p:nvSpPr>
        <p:spPr>
          <a:xfrm>
            <a:off x="2617587" y="2234816"/>
            <a:ext cx="789002" cy="153888"/>
          </a:xfrm>
          <a:prstGeom prst="rect">
            <a:avLst/>
          </a:prstGeom>
          <a:noFill/>
        </p:spPr>
        <p:txBody>
          <a:bodyPr wrap="square" lIns="0" tIns="0" rIns="0" bIns="0" rtlCol="0">
            <a:spAutoFit/>
          </a:bodyPr>
          <a:lstStyle/>
          <a:p>
            <a:pPr algn="ctr"/>
            <a:r>
              <a:rPr lang="en-US" sz="1000" dirty="0" smtClean="0"/>
              <a:t>Route Table</a:t>
            </a:r>
            <a:endParaRPr lang="en-US" sz="1000" dirty="0"/>
          </a:p>
        </p:txBody>
      </p:sp>
      <p:sp>
        <p:nvSpPr>
          <p:cNvPr id="27" name="TextBox 39"/>
          <p:cNvSpPr txBox="1">
            <a:spLocks noChangeArrowheads="1"/>
          </p:cNvSpPr>
          <p:nvPr/>
        </p:nvSpPr>
        <p:spPr bwMode="auto">
          <a:xfrm>
            <a:off x="4540562" y="2157872"/>
            <a:ext cx="947738" cy="307777"/>
          </a:xfrm>
          <a:prstGeom prst="rect">
            <a:avLst/>
          </a:prstGeom>
          <a:noFill/>
          <a:ln w="9525">
            <a:noFill/>
            <a:miter lim="800000"/>
            <a:headEnd/>
            <a:tailEnd/>
          </a:ln>
        </p:spPr>
        <p:txBody>
          <a:bodyPr lIns="0" tIns="0" rIns="0" bIns="0">
            <a:spAutoFit/>
          </a:bodyPr>
          <a:lstStyle/>
          <a:p>
            <a:pPr algn="ctr"/>
            <a:r>
              <a:rPr lang="en-US" sz="1000" dirty="0">
                <a:ea typeface="Verdana" pitchFamily="34" charset="0"/>
                <a:cs typeface="Arial"/>
              </a:rPr>
              <a:t>Elastic Load</a:t>
            </a:r>
          </a:p>
          <a:p>
            <a:pPr algn="ctr"/>
            <a:r>
              <a:rPr lang="en-US" sz="1000" dirty="0" smtClean="0">
                <a:ea typeface="Verdana" pitchFamily="34" charset="0"/>
                <a:cs typeface="Arial"/>
              </a:rPr>
              <a:t>Balancing</a:t>
            </a:r>
          </a:p>
        </p:txBody>
      </p:sp>
      <p:sp>
        <p:nvSpPr>
          <p:cNvPr id="28" name="TextBox 39"/>
          <p:cNvSpPr txBox="1">
            <a:spLocks noChangeArrowheads="1"/>
          </p:cNvSpPr>
          <p:nvPr/>
        </p:nvSpPr>
        <p:spPr bwMode="auto">
          <a:xfrm>
            <a:off x="6972514" y="2242511"/>
            <a:ext cx="1443264" cy="138499"/>
          </a:xfrm>
          <a:prstGeom prst="rect">
            <a:avLst/>
          </a:prstGeom>
          <a:noFill/>
          <a:ln w="9525">
            <a:noFill/>
            <a:miter lim="800000"/>
            <a:headEnd/>
            <a:tailEnd/>
          </a:ln>
        </p:spPr>
        <p:txBody>
          <a:bodyPr wrap="square" lIns="0" tIns="0" rIns="0" bIns="0">
            <a:spAutoFit/>
          </a:bodyPr>
          <a:lstStyle/>
          <a:p>
            <a:pPr algn="ctr"/>
            <a:r>
              <a:rPr lang="en-US" sz="900" dirty="0" smtClean="0">
                <a:latin typeface="Arial"/>
                <a:ea typeface="Verdana" pitchFamily="34" charset="0"/>
                <a:cs typeface="Arial"/>
              </a:rPr>
              <a:t>AWS Direct Connect</a:t>
            </a:r>
            <a:endParaRPr lang="en-US" sz="900" dirty="0">
              <a:latin typeface="Arial"/>
              <a:ea typeface="Verdana" pitchFamily="34" charset="0"/>
              <a:cs typeface="Arial"/>
            </a:endParaRPr>
          </a:p>
        </p:txBody>
      </p:sp>
      <p:pic>
        <p:nvPicPr>
          <p:cNvPr id="13" name="Picture 12" descr="VPC.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68" y="3328897"/>
            <a:ext cx="731520" cy="731520"/>
          </a:xfrm>
          <a:prstGeom prst="rect">
            <a:avLst/>
          </a:prstGeom>
        </p:spPr>
      </p:pic>
      <p:sp>
        <p:nvSpPr>
          <p:cNvPr id="29" name="TextBox 28"/>
          <p:cNvSpPr txBox="1"/>
          <p:nvPr/>
        </p:nvSpPr>
        <p:spPr>
          <a:xfrm>
            <a:off x="291354" y="4225770"/>
            <a:ext cx="823550" cy="153888"/>
          </a:xfrm>
          <a:prstGeom prst="rect">
            <a:avLst/>
          </a:prstGeom>
          <a:noFill/>
        </p:spPr>
        <p:txBody>
          <a:bodyPr wrap="square" lIns="0" tIns="0" rIns="0" bIns="0" rtlCol="0">
            <a:spAutoFit/>
          </a:bodyPr>
          <a:lstStyle/>
          <a:p>
            <a:pPr algn="ctr"/>
            <a:r>
              <a:rPr lang="en-US" sz="1000" dirty="0" smtClean="0"/>
              <a:t>Amazon VPC</a:t>
            </a:r>
            <a:endParaRPr lang="en-US" sz="1000" dirty="0"/>
          </a:p>
        </p:txBody>
      </p:sp>
      <p:pic>
        <p:nvPicPr>
          <p:cNvPr id="12" name="Picture 11" descr="VPC-Rou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56762" y="3328897"/>
            <a:ext cx="731520" cy="731520"/>
          </a:xfrm>
          <a:prstGeom prst="rect">
            <a:avLst/>
          </a:prstGeom>
        </p:spPr>
      </p:pic>
      <p:sp>
        <p:nvSpPr>
          <p:cNvPr id="30" name="TextBox 29"/>
          <p:cNvSpPr txBox="1"/>
          <p:nvPr/>
        </p:nvSpPr>
        <p:spPr>
          <a:xfrm>
            <a:off x="1585582" y="4225770"/>
            <a:ext cx="473880" cy="153888"/>
          </a:xfrm>
          <a:prstGeom prst="rect">
            <a:avLst/>
          </a:prstGeom>
          <a:noFill/>
        </p:spPr>
        <p:txBody>
          <a:bodyPr wrap="square" lIns="0" tIns="0" rIns="0" bIns="0" rtlCol="0">
            <a:spAutoFit/>
          </a:bodyPr>
          <a:lstStyle/>
          <a:p>
            <a:pPr algn="ctr"/>
            <a:r>
              <a:rPr lang="en-US" sz="1000" dirty="0" smtClean="0"/>
              <a:t>Router</a:t>
            </a:r>
            <a:endParaRPr lang="en-US" sz="1000" dirty="0"/>
          </a:p>
        </p:txBody>
      </p:sp>
      <p:pic>
        <p:nvPicPr>
          <p:cNvPr id="17" name="Picture 16" descr="VPC-Internet-Gateway.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30140" y="3328897"/>
            <a:ext cx="731520" cy="731520"/>
          </a:xfrm>
          <a:prstGeom prst="rect">
            <a:avLst/>
          </a:prstGeom>
        </p:spPr>
      </p:pic>
      <p:sp>
        <p:nvSpPr>
          <p:cNvPr id="31" name="TextBox 30"/>
          <p:cNvSpPr txBox="1"/>
          <p:nvPr/>
        </p:nvSpPr>
        <p:spPr>
          <a:xfrm>
            <a:off x="2601440" y="4148826"/>
            <a:ext cx="588920" cy="307777"/>
          </a:xfrm>
          <a:prstGeom prst="rect">
            <a:avLst/>
          </a:prstGeom>
          <a:noFill/>
        </p:spPr>
        <p:txBody>
          <a:bodyPr wrap="square" lIns="0" tIns="0" rIns="0" bIns="0" rtlCol="0">
            <a:spAutoFit/>
          </a:bodyPr>
          <a:lstStyle/>
          <a:p>
            <a:pPr algn="ctr"/>
            <a:r>
              <a:rPr lang="en-US" sz="1000" dirty="0" smtClean="0"/>
              <a:t>Internet Gateway</a:t>
            </a:r>
            <a:endParaRPr lang="en-US" sz="1000" dirty="0"/>
          </a:p>
        </p:txBody>
      </p:sp>
      <p:pic>
        <p:nvPicPr>
          <p:cNvPr id="16" name="Picture 15" descr="VPC-Customer-Gatewa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3518" y="3328897"/>
            <a:ext cx="731520" cy="731520"/>
          </a:xfrm>
          <a:prstGeom prst="rect">
            <a:avLst/>
          </a:prstGeom>
        </p:spPr>
      </p:pic>
      <p:sp>
        <p:nvSpPr>
          <p:cNvPr id="32" name="TextBox 31"/>
          <p:cNvSpPr txBox="1"/>
          <p:nvPr/>
        </p:nvSpPr>
        <p:spPr>
          <a:xfrm>
            <a:off x="3667507" y="4148826"/>
            <a:ext cx="603542" cy="307777"/>
          </a:xfrm>
          <a:prstGeom prst="rect">
            <a:avLst/>
          </a:prstGeom>
          <a:noFill/>
        </p:spPr>
        <p:txBody>
          <a:bodyPr wrap="square" lIns="0" tIns="0" rIns="0" bIns="0" rtlCol="0">
            <a:spAutoFit/>
          </a:bodyPr>
          <a:lstStyle/>
          <a:p>
            <a:pPr algn="ctr"/>
            <a:r>
              <a:rPr lang="en-US" sz="1000" dirty="0" smtClean="0"/>
              <a:t>Customer Gateway</a:t>
            </a:r>
            <a:endParaRPr lang="en-US" sz="1000" dirty="0"/>
          </a:p>
        </p:txBody>
      </p:sp>
      <p:pic>
        <p:nvPicPr>
          <p:cNvPr id="11" name="Picture 10" descr="VPN-Gateway-.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87396" y="3328897"/>
            <a:ext cx="731520" cy="731520"/>
          </a:xfrm>
          <a:prstGeom prst="rect">
            <a:avLst/>
          </a:prstGeom>
        </p:spPr>
      </p:pic>
      <p:sp>
        <p:nvSpPr>
          <p:cNvPr id="33" name="TextBox 32"/>
          <p:cNvSpPr txBox="1"/>
          <p:nvPr/>
        </p:nvSpPr>
        <p:spPr>
          <a:xfrm>
            <a:off x="4676896" y="4148826"/>
            <a:ext cx="752520" cy="307777"/>
          </a:xfrm>
          <a:prstGeom prst="rect">
            <a:avLst/>
          </a:prstGeom>
          <a:noFill/>
        </p:spPr>
        <p:txBody>
          <a:bodyPr wrap="square" lIns="0" tIns="0" rIns="0" bIns="0" rtlCol="0">
            <a:spAutoFit/>
          </a:bodyPr>
          <a:lstStyle/>
          <a:p>
            <a:pPr algn="ctr"/>
            <a:r>
              <a:rPr lang="en-US" sz="1000" dirty="0" smtClean="0"/>
              <a:t>VPN Gateway</a:t>
            </a:r>
            <a:endParaRPr lang="en-US" sz="1000" dirty="0"/>
          </a:p>
        </p:txBody>
      </p:sp>
      <p:pic>
        <p:nvPicPr>
          <p:cNvPr id="14" name="Picture 13" descr="VPN-Connection.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1702" y="3328897"/>
            <a:ext cx="731520" cy="731520"/>
          </a:xfrm>
          <a:prstGeom prst="rect">
            <a:avLst/>
          </a:prstGeom>
        </p:spPr>
      </p:pic>
      <p:sp>
        <p:nvSpPr>
          <p:cNvPr id="34" name="TextBox 33"/>
          <p:cNvSpPr txBox="1"/>
          <p:nvPr/>
        </p:nvSpPr>
        <p:spPr>
          <a:xfrm>
            <a:off x="5771276" y="4148826"/>
            <a:ext cx="732373" cy="307777"/>
          </a:xfrm>
          <a:prstGeom prst="rect">
            <a:avLst/>
          </a:prstGeom>
          <a:noFill/>
        </p:spPr>
        <p:txBody>
          <a:bodyPr wrap="square" lIns="0" tIns="0" rIns="0" bIns="0" rtlCol="0">
            <a:spAutoFit/>
          </a:bodyPr>
          <a:lstStyle/>
          <a:p>
            <a:pPr algn="ctr"/>
            <a:r>
              <a:rPr lang="en-US" sz="1000" dirty="0" smtClean="0"/>
              <a:t>VPN Connection</a:t>
            </a:r>
            <a:endParaRPr lang="en-US" sz="1000" dirty="0"/>
          </a:p>
        </p:txBody>
      </p:sp>
    </p:spTree>
    <p:extLst>
      <p:ext uri="{BB962C8B-B14F-4D97-AF65-F5344CB8AC3E}">
        <p14:creationId xmlns:p14="http://schemas.microsoft.com/office/powerpoint/2010/main" val="2382231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21664"/>
          </a:xfrm>
        </p:spPr>
        <p:txBody>
          <a:bodyPr/>
          <a:lstStyle/>
          <a:p>
            <a:r>
              <a:rPr lang="en-US" dirty="0" smtClean="0"/>
              <a:t>Storage and Content Delivery</a:t>
            </a:r>
            <a:endParaRPr lang="en-US" dirty="0"/>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latin typeface="Arial"/>
                <a:cs typeface="Arial"/>
              </a:rPr>
              <a:t>Amazon Simple Storage Service</a:t>
            </a:r>
            <a:endParaRPr lang="en-US" sz="1600" dirty="0">
              <a:latin typeface="Arial"/>
              <a:cs typeface="Arial"/>
            </a:endParaRPr>
          </a:p>
        </p:txBody>
      </p:sp>
      <p:sp>
        <p:nvSpPr>
          <p:cNvPr id="10" name="TextBox 9"/>
          <p:cNvSpPr txBox="1"/>
          <p:nvPr/>
        </p:nvSpPr>
        <p:spPr>
          <a:xfrm>
            <a:off x="257707" y="2855254"/>
            <a:ext cx="4701643" cy="338554"/>
          </a:xfrm>
          <a:prstGeom prst="rect">
            <a:avLst/>
          </a:prstGeom>
          <a:noFill/>
        </p:spPr>
        <p:txBody>
          <a:bodyPr wrap="square" rtlCol="0">
            <a:spAutoFit/>
          </a:bodyPr>
          <a:lstStyle/>
          <a:p>
            <a:r>
              <a:rPr lang="en-US" sz="1600" dirty="0" smtClean="0">
                <a:latin typeface="Arial"/>
                <a:cs typeface="Arial"/>
              </a:rPr>
              <a:t>Amazon Elastic Block Store</a:t>
            </a:r>
            <a:endParaRPr lang="en-US" sz="1600" dirty="0">
              <a:latin typeface="Arial"/>
              <a:cs typeface="Arial"/>
            </a:endParaRPr>
          </a:p>
        </p:txBody>
      </p:sp>
      <p:sp>
        <p:nvSpPr>
          <p:cNvPr id="18" name="TextBox 17"/>
          <p:cNvSpPr txBox="1"/>
          <p:nvPr/>
        </p:nvSpPr>
        <p:spPr>
          <a:xfrm>
            <a:off x="5407556" y="906180"/>
            <a:ext cx="2040994" cy="338554"/>
          </a:xfrm>
          <a:prstGeom prst="rect">
            <a:avLst/>
          </a:prstGeom>
          <a:noFill/>
        </p:spPr>
        <p:txBody>
          <a:bodyPr wrap="square" rtlCol="0">
            <a:spAutoFit/>
          </a:bodyPr>
          <a:lstStyle/>
          <a:p>
            <a:pPr algn="ctr"/>
            <a:r>
              <a:rPr lang="en-US" sz="1600" dirty="0" smtClean="0">
                <a:latin typeface="Arial"/>
                <a:cs typeface="Arial"/>
              </a:rPr>
              <a:t>AWS Import/Export</a:t>
            </a:r>
            <a:endParaRPr lang="en-US" sz="1600" dirty="0">
              <a:latin typeface="Arial"/>
              <a:cs typeface="Arial"/>
            </a:endParaRPr>
          </a:p>
        </p:txBody>
      </p:sp>
      <p:sp>
        <p:nvSpPr>
          <p:cNvPr id="19" name="TextBox 18"/>
          <p:cNvSpPr txBox="1"/>
          <p:nvPr/>
        </p:nvSpPr>
        <p:spPr>
          <a:xfrm>
            <a:off x="5273460" y="2867954"/>
            <a:ext cx="2309187" cy="338554"/>
          </a:xfrm>
          <a:prstGeom prst="rect">
            <a:avLst/>
          </a:prstGeom>
          <a:noFill/>
        </p:spPr>
        <p:txBody>
          <a:bodyPr wrap="square" rtlCol="0">
            <a:spAutoFit/>
          </a:bodyPr>
          <a:lstStyle/>
          <a:p>
            <a:pPr algn="ctr"/>
            <a:r>
              <a:rPr lang="en-US" sz="1600" dirty="0" smtClean="0">
                <a:latin typeface="Arial"/>
                <a:cs typeface="Arial"/>
              </a:rPr>
              <a:t>AWS Storage Gateway</a:t>
            </a:r>
            <a:endParaRPr lang="en-US" sz="1600" dirty="0">
              <a:latin typeface="Arial"/>
              <a:cs typeface="Arial"/>
            </a:endParaRPr>
          </a:p>
        </p:txBody>
      </p:sp>
      <p:pic>
        <p:nvPicPr>
          <p:cNvPr id="20" name="Picture 19" descr="AWS-Import-Exp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2293" y="1307731"/>
            <a:ext cx="731520" cy="731520"/>
          </a:xfrm>
          <a:prstGeom prst="rect">
            <a:avLst/>
          </a:prstGeom>
        </p:spPr>
      </p:pic>
      <p:pic>
        <p:nvPicPr>
          <p:cNvPr id="21" name="Picture 20" descr="Storage-Gatewa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887" y="3320305"/>
            <a:ext cx="731520" cy="731520"/>
          </a:xfrm>
          <a:prstGeom prst="rect">
            <a:avLst/>
          </a:prstGeom>
        </p:spPr>
      </p:pic>
      <p:pic>
        <p:nvPicPr>
          <p:cNvPr id="7" name="Picture 6" descr="S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47" y="1307731"/>
            <a:ext cx="731520" cy="731520"/>
          </a:xfrm>
          <a:prstGeom prst="rect">
            <a:avLst/>
          </a:prstGeom>
        </p:spPr>
      </p:pic>
      <p:sp>
        <p:nvSpPr>
          <p:cNvPr id="22" name="TextBox 21"/>
          <p:cNvSpPr txBox="1"/>
          <p:nvPr/>
        </p:nvSpPr>
        <p:spPr>
          <a:xfrm>
            <a:off x="362639" y="2185627"/>
            <a:ext cx="720596" cy="153888"/>
          </a:xfrm>
          <a:prstGeom prst="rect">
            <a:avLst/>
          </a:prstGeom>
          <a:noFill/>
        </p:spPr>
        <p:txBody>
          <a:bodyPr wrap="square" lIns="0" tIns="0" rIns="0" bIns="0" rtlCol="0">
            <a:spAutoFit/>
          </a:bodyPr>
          <a:lstStyle/>
          <a:p>
            <a:pPr algn="ctr"/>
            <a:r>
              <a:rPr lang="en-US" sz="1000" dirty="0" smtClean="0">
                <a:latin typeface="Arial"/>
                <a:cs typeface="Arial"/>
              </a:rPr>
              <a:t>Amazon S3</a:t>
            </a:r>
            <a:endParaRPr lang="en-US" sz="1000" dirty="0">
              <a:latin typeface="Arial"/>
              <a:cs typeface="Arial"/>
            </a:endParaRPr>
          </a:p>
        </p:txBody>
      </p:sp>
      <p:pic>
        <p:nvPicPr>
          <p:cNvPr id="5" name="Picture 4" descr="S3-Bucke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1188" y="1307731"/>
            <a:ext cx="731520" cy="731520"/>
          </a:xfrm>
          <a:prstGeom prst="rect">
            <a:avLst/>
          </a:prstGeom>
        </p:spPr>
      </p:pic>
      <p:sp>
        <p:nvSpPr>
          <p:cNvPr id="23" name="TextBox 22"/>
          <p:cNvSpPr txBox="1"/>
          <p:nvPr/>
        </p:nvSpPr>
        <p:spPr>
          <a:xfrm>
            <a:off x="1418810" y="2185627"/>
            <a:ext cx="516276" cy="153888"/>
          </a:xfrm>
          <a:prstGeom prst="rect">
            <a:avLst/>
          </a:prstGeom>
          <a:noFill/>
        </p:spPr>
        <p:txBody>
          <a:bodyPr wrap="square" lIns="0" tIns="0" rIns="0" bIns="0" rtlCol="0">
            <a:spAutoFit/>
          </a:bodyPr>
          <a:lstStyle/>
          <a:p>
            <a:pPr algn="ctr"/>
            <a:r>
              <a:rPr lang="en-US" sz="1000" dirty="0" smtClean="0">
                <a:latin typeface="Arial"/>
                <a:cs typeface="Arial"/>
              </a:rPr>
              <a:t>Bucket</a:t>
            </a:r>
            <a:endParaRPr lang="en-US" sz="1000" dirty="0">
              <a:latin typeface="Arial"/>
              <a:cs typeface="Arial"/>
            </a:endParaRPr>
          </a:p>
        </p:txBody>
      </p:sp>
      <p:pic>
        <p:nvPicPr>
          <p:cNvPr id="4" name="Picture 3" descr="S3-Bucket-with-object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7242" y="1307731"/>
            <a:ext cx="731520" cy="731520"/>
          </a:xfrm>
          <a:prstGeom prst="rect">
            <a:avLst/>
          </a:prstGeom>
        </p:spPr>
      </p:pic>
      <p:sp>
        <p:nvSpPr>
          <p:cNvPr id="24" name="TextBox 23"/>
          <p:cNvSpPr txBox="1"/>
          <p:nvPr/>
        </p:nvSpPr>
        <p:spPr>
          <a:xfrm>
            <a:off x="2285603" y="2108683"/>
            <a:ext cx="794798" cy="307777"/>
          </a:xfrm>
          <a:prstGeom prst="rect">
            <a:avLst/>
          </a:prstGeom>
          <a:noFill/>
        </p:spPr>
        <p:txBody>
          <a:bodyPr wrap="square" lIns="0" tIns="0" rIns="0" bIns="0" rtlCol="0">
            <a:spAutoFit/>
          </a:bodyPr>
          <a:lstStyle/>
          <a:p>
            <a:pPr algn="ctr"/>
            <a:r>
              <a:rPr lang="en-US" sz="1000" dirty="0" smtClean="0">
                <a:latin typeface="Arial"/>
                <a:cs typeface="Arial"/>
              </a:rPr>
              <a:t>Bucket with Objects</a:t>
            </a:r>
            <a:endParaRPr lang="en-US" sz="1000" dirty="0">
              <a:latin typeface="Arial"/>
              <a:cs typeface="Arial"/>
            </a:endParaRPr>
          </a:p>
        </p:txBody>
      </p:sp>
      <p:pic>
        <p:nvPicPr>
          <p:cNvPr id="6" name="Picture 5" descr="S3-Objec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5824" y="1307731"/>
            <a:ext cx="731520" cy="731520"/>
          </a:xfrm>
          <a:prstGeom prst="rect">
            <a:avLst/>
          </a:prstGeom>
        </p:spPr>
      </p:pic>
      <p:sp>
        <p:nvSpPr>
          <p:cNvPr id="25" name="TextBox 24"/>
          <p:cNvSpPr txBox="1"/>
          <p:nvPr/>
        </p:nvSpPr>
        <p:spPr>
          <a:xfrm>
            <a:off x="3427366" y="2185627"/>
            <a:ext cx="508436" cy="153888"/>
          </a:xfrm>
          <a:prstGeom prst="rect">
            <a:avLst/>
          </a:prstGeom>
          <a:noFill/>
        </p:spPr>
        <p:txBody>
          <a:bodyPr wrap="square" lIns="0" tIns="0" rIns="0" bIns="0" rtlCol="0">
            <a:spAutoFit/>
          </a:bodyPr>
          <a:lstStyle/>
          <a:p>
            <a:pPr algn="ctr"/>
            <a:r>
              <a:rPr lang="en-US" sz="1000" dirty="0" smtClean="0">
                <a:latin typeface="Arial"/>
                <a:cs typeface="Arial"/>
              </a:rPr>
              <a:t>Object</a:t>
            </a:r>
            <a:endParaRPr lang="en-US" sz="1000" dirty="0">
              <a:latin typeface="Arial"/>
              <a:cs typeface="Arial"/>
            </a:endParaRPr>
          </a:p>
        </p:txBody>
      </p:sp>
      <p:sp>
        <p:nvSpPr>
          <p:cNvPr id="26" name="TextBox 25"/>
          <p:cNvSpPr txBox="1"/>
          <p:nvPr/>
        </p:nvSpPr>
        <p:spPr>
          <a:xfrm>
            <a:off x="5811341" y="2185627"/>
            <a:ext cx="1233424" cy="153888"/>
          </a:xfrm>
          <a:prstGeom prst="rect">
            <a:avLst/>
          </a:prstGeom>
          <a:noFill/>
        </p:spPr>
        <p:txBody>
          <a:bodyPr wrap="square" lIns="0" tIns="0" rIns="0" bIns="0" rtlCol="0">
            <a:spAutoFit/>
          </a:bodyPr>
          <a:lstStyle/>
          <a:p>
            <a:pPr algn="ctr"/>
            <a:r>
              <a:rPr lang="en-US" sz="1000" dirty="0" smtClean="0">
                <a:latin typeface="Arial"/>
                <a:cs typeface="Arial"/>
              </a:rPr>
              <a:t>AWS Import/ Export</a:t>
            </a:r>
            <a:endParaRPr lang="en-US" sz="1000" dirty="0">
              <a:latin typeface="Arial"/>
              <a:cs typeface="Arial"/>
            </a:endParaRPr>
          </a:p>
        </p:txBody>
      </p:sp>
      <p:sp>
        <p:nvSpPr>
          <p:cNvPr id="27" name="TextBox 26"/>
          <p:cNvSpPr txBox="1"/>
          <p:nvPr/>
        </p:nvSpPr>
        <p:spPr>
          <a:xfrm>
            <a:off x="5841229" y="4180118"/>
            <a:ext cx="1382836" cy="153888"/>
          </a:xfrm>
          <a:prstGeom prst="rect">
            <a:avLst/>
          </a:prstGeom>
          <a:noFill/>
        </p:spPr>
        <p:txBody>
          <a:bodyPr wrap="square" lIns="0" tIns="0" rIns="0" bIns="0" rtlCol="0">
            <a:spAutoFit/>
          </a:bodyPr>
          <a:lstStyle/>
          <a:p>
            <a:pPr algn="ctr"/>
            <a:r>
              <a:rPr lang="en-US" sz="1000" dirty="0" smtClean="0">
                <a:latin typeface="Arial"/>
                <a:cs typeface="Arial"/>
              </a:rPr>
              <a:t>AWS Storage Gateway</a:t>
            </a:r>
            <a:endParaRPr lang="en-US" sz="1000" dirty="0">
              <a:latin typeface="Arial"/>
              <a:cs typeface="Arial"/>
            </a:endParaRPr>
          </a:p>
        </p:txBody>
      </p:sp>
      <p:pic>
        <p:nvPicPr>
          <p:cNvPr id="16" name="Picture 15" descr="EBS-Volum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0355" y="3324413"/>
            <a:ext cx="731520" cy="731520"/>
          </a:xfrm>
          <a:prstGeom prst="rect">
            <a:avLst/>
          </a:prstGeom>
        </p:spPr>
      </p:pic>
      <p:sp>
        <p:nvSpPr>
          <p:cNvPr id="28" name="TextBox 103"/>
          <p:cNvSpPr txBox="1">
            <a:spLocks noChangeArrowheads="1"/>
          </p:cNvSpPr>
          <p:nvPr/>
        </p:nvSpPr>
        <p:spPr bwMode="auto">
          <a:xfrm>
            <a:off x="1431199" y="4180118"/>
            <a:ext cx="489833" cy="153888"/>
          </a:xfrm>
          <a:prstGeom prst="rect">
            <a:avLst/>
          </a:prstGeom>
          <a:noFill/>
          <a:ln w="9525">
            <a:noFill/>
            <a:miter lim="800000"/>
            <a:headEnd/>
            <a:tailEnd/>
          </a:ln>
        </p:spPr>
        <p:txBody>
          <a:bodyPr wrap="square" lIns="0" tIns="0" rIns="0" bIns="0">
            <a:spAutoFit/>
          </a:bodyPr>
          <a:lstStyle/>
          <a:p>
            <a:pPr algn="ctr"/>
            <a:r>
              <a:rPr lang="en-US" sz="1000" dirty="0">
                <a:latin typeface="Arial"/>
                <a:ea typeface="Verdana" pitchFamily="34" charset="0"/>
                <a:cs typeface="Arial"/>
              </a:rPr>
              <a:t>Volume</a:t>
            </a:r>
          </a:p>
        </p:txBody>
      </p:sp>
      <p:pic>
        <p:nvPicPr>
          <p:cNvPr id="17" name="Picture 16" descr="EBS-Snapsho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10265" y="3324037"/>
            <a:ext cx="731520" cy="731520"/>
          </a:xfrm>
          <a:prstGeom prst="rect">
            <a:avLst/>
          </a:prstGeom>
        </p:spPr>
      </p:pic>
      <p:sp>
        <p:nvSpPr>
          <p:cNvPr id="29" name="TextBox 104"/>
          <p:cNvSpPr txBox="1">
            <a:spLocks noChangeArrowheads="1"/>
          </p:cNvSpPr>
          <p:nvPr/>
        </p:nvSpPr>
        <p:spPr bwMode="auto">
          <a:xfrm>
            <a:off x="2385990" y="4180118"/>
            <a:ext cx="580070" cy="153888"/>
          </a:xfrm>
          <a:prstGeom prst="rect">
            <a:avLst/>
          </a:prstGeom>
          <a:noFill/>
          <a:ln w="9525">
            <a:noFill/>
            <a:miter lim="800000"/>
            <a:headEnd/>
            <a:tailEnd/>
          </a:ln>
        </p:spPr>
        <p:txBody>
          <a:bodyPr wrap="square" lIns="0" tIns="0" rIns="0" bIns="0">
            <a:spAutoFit/>
          </a:bodyPr>
          <a:lstStyle/>
          <a:p>
            <a:pPr algn="ctr"/>
            <a:r>
              <a:rPr lang="en-US" sz="1000" dirty="0">
                <a:latin typeface="Arial"/>
                <a:ea typeface="Verdana" pitchFamily="34" charset="0"/>
                <a:cs typeface="Arial"/>
              </a:rPr>
              <a:t>Snapshot</a:t>
            </a:r>
          </a:p>
        </p:txBody>
      </p:sp>
      <p:pic>
        <p:nvPicPr>
          <p:cNvPr id="15" name="Picture 14" descr="Amazon-Elastic-Block-Storag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1099" y="3322171"/>
            <a:ext cx="731520" cy="731520"/>
          </a:xfrm>
          <a:prstGeom prst="rect">
            <a:avLst/>
          </a:prstGeom>
        </p:spPr>
      </p:pic>
      <p:sp>
        <p:nvSpPr>
          <p:cNvPr id="30" name="TextBox 103"/>
          <p:cNvSpPr txBox="1">
            <a:spLocks noChangeArrowheads="1"/>
          </p:cNvSpPr>
          <p:nvPr/>
        </p:nvSpPr>
        <p:spPr bwMode="auto">
          <a:xfrm>
            <a:off x="372227" y="4180118"/>
            <a:ext cx="789264" cy="153888"/>
          </a:xfrm>
          <a:prstGeom prst="rect">
            <a:avLst/>
          </a:prstGeom>
          <a:noFill/>
          <a:ln w="9525">
            <a:noFill/>
            <a:miter lim="800000"/>
            <a:headEnd/>
            <a:tailEnd/>
          </a:ln>
        </p:spPr>
        <p:txBody>
          <a:bodyPr wrap="square" lIns="0" tIns="0" rIns="0" bIns="0">
            <a:spAutoFit/>
          </a:bodyPr>
          <a:lstStyle/>
          <a:p>
            <a:pPr algn="ctr"/>
            <a:r>
              <a:rPr lang="en-US" sz="1000" dirty="0" smtClean="0">
                <a:latin typeface="Arial"/>
                <a:ea typeface="Verdana" pitchFamily="34" charset="0"/>
                <a:cs typeface="Arial"/>
              </a:rPr>
              <a:t>Amazon EBS</a:t>
            </a:r>
            <a:endParaRPr lang="en-US" sz="1000" dirty="0">
              <a:latin typeface="Arial"/>
              <a:ea typeface="Verdana" pitchFamily="34" charset="0"/>
              <a:cs typeface="Arial"/>
            </a:endParaRPr>
          </a:p>
        </p:txBody>
      </p:sp>
    </p:spTree>
    <p:extLst>
      <p:ext uri="{BB962C8B-B14F-4D97-AF65-F5344CB8AC3E}">
        <p14:creationId xmlns:p14="http://schemas.microsoft.com/office/powerpoint/2010/main" val="536730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21664"/>
          </a:xfrm>
        </p:spPr>
        <p:txBody>
          <a:bodyPr/>
          <a:lstStyle/>
          <a:p>
            <a:r>
              <a:rPr lang="en-US" dirty="0" smtClean="0"/>
              <a:t>Storage and Content Delivery</a:t>
            </a:r>
            <a:endParaRPr lang="en-US" dirty="0"/>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latin typeface="Arial"/>
                <a:cs typeface="Arial"/>
              </a:rPr>
              <a:t>Amazon Glacier</a:t>
            </a:r>
            <a:endParaRPr lang="en-US" sz="1600" dirty="0">
              <a:latin typeface="Arial"/>
              <a:cs typeface="Arial"/>
            </a:endParaRPr>
          </a:p>
        </p:txBody>
      </p:sp>
      <p:sp>
        <p:nvSpPr>
          <p:cNvPr id="10" name="TextBox 9"/>
          <p:cNvSpPr txBox="1"/>
          <p:nvPr/>
        </p:nvSpPr>
        <p:spPr>
          <a:xfrm>
            <a:off x="257707" y="2855248"/>
            <a:ext cx="4701643" cy="338554"/>
          </a:xfrm>
          <a:prstGeom prst="rect">
            <a:avLst/>
          </a:prstGeom>
          <a:noFill/>
        </p:spPr>
        <p:txBody>
          <a:bodyPr wrap="square" rtlCol="0">
            <a:spAutoFit/>
          </a:bodyPr>
          <a:lstStyle/>
          <a:p>
            <a:r>
              <a:rPr lang="en-US" sz="1600" dirty="0" smtClean="0">
                <a:latin typeface="Arial"/>
                <a:cs typeface="Arial"/>
              </a:rPr>
              <a:t>Amazon </a:t>
            </a:r>
            <a:r>
              <a:rPr lang="en-US" sz="1600" dirty="0" err="1" smtClean="0">
                <a:latin typeface="Arial"/>
                <a:cs typeface="Arial"/>
              </a:rPr>
              <a:t>CloudFront</a:t>
            </a:r>
            <a:endParaRPr lang="en-US" sz="1600" dirty="0">
              <a:latin typeface="Arial"/>
              <a:cs typeface="Arial"/>
            </a:endParaRPr>
          </a:p>
        </p:txBody>
      </p:sp>
      <p:pic>
        <p:nvPicPr>
          <p:cNvPr id="22" name="Picture 21" descr="Glaci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413" y="1302495"/>
            <a:ext cx="731520" cy="731520"/>
          </a:xfrm>
          <a:prstGeom prst="rect">
            <a:avLst/>
          </a:prstGeom>
        </p:spPr>
      </p:pic>
      <p:sp>
        <p:nvSpPr>
          <p:cNvPr id="15" name="TextBox 14"/>
          <p:cNvSpPr txBox="1"/>
          <p:nvPr/>
        </p:nvSpPr>
        <p:spPr>
          <a:xfrm>
            <a:off x="253996" y="2195912"/>
            <a:ext cx="926354" cy="153888"/>
          </a:xfrm>
          <a:prstGeom prst="rect">
            <a:avLst/>
          </a:prstGeom>
          <a:noFill/>
        </p:spPr>
        <p:txBody>
          <a:bodyPr wrap="square" lIns="0" tIns="0" rIns="0" bIns="0" rtlCol="0">
            <a:spAutoFit/>
          </a:bodyPr>
          <a:lstStyle/>
          <a:p>
            <a:pPr algn="ctr"/>
            <a:r>
              <a:rPr lang="en-US" sz="1000" dirty="0" smtClean="0"/>
              <a:t>Amazon Glacier</a:t>
            </a:r>
            <a:endParaRPr lang="en-US" sz="1000" dirty="0"/>
          </a:p>
        </p:txBody>
      </p:sp>
      <p:sp>
        <p:nvSpPr>
          <p:cNvPr id="16" name="TextBox 15"/>
          <p:cNvSpPr txBox="1"/>
          <p:nvPr/>
        </p:nvSpPr>
        <p:spPr>
          <a:xfrm>
            <a:off x="1600670" y="2196213"/>
            <a:ext cx="866587" cy="153286"/>
          </a:xfrm>
          <a:prstGeom prst="rect">
            <a:avLst/>
          </a:prstGeom>
          <a:noFill/>
        </p:spPr>
        <p:txBody>
          <a:bodyPr wrap="square" lIns="0" tIns="0" rIns="0" bIns="0" rtlCol="0">
            <a:spAutoFit/>
          </a:bodyPr>
          <a:lstStyle/>
          <a:p>
            <a:pPr algn="ctr"/>
            <a:r>
              <a:rPr lang="en-US" sz="1000" dirty="0"/>
              <a:t>Glacier Archive</a:t>
            </a:r>
          </a:p>
        </p:txBody>
      </p:sp>
      <p:sp>
        <p:nvSpPr>
          <p:cNvPr id="17" name="TextBox 16"/>
          <p:cNvSpPr txBox="1"/>
          <p:nvPr/>
        </p:nvSpPr>
        <p:spPr>
          <a:xfrm>
            <a:off x="2887578" y="2196515"/>
            <a:ext cx="773646" cy="152682"/>
          </a:xfrm>
          <a:prstGeom prst="rect">
            <a:avLst/>
          </a:prstGeom>
          <a:noFill/>
        </p:spPr>
        <p:txBody>
          <a:bodyPr wrap="square" lIns="0" tIns="0" rIns="0" bIns="0" rtlCol="0">
            <a:spAutoFit/>
          </a:bodyPr>
          <a:lstStyle/>
          <a:p>
            <a:pPr algn="ctr"/>
            <a:r>
              <a:rPr lang="en-US" sz="1000" dirty="0"/>
              <a:t>Glacier Vault</a:t>
            </a:r>
          </a:p>
        </p:txBody>
      </p:sp>
      <p:pic>
        <p:nvPicPr>
          <p:cNvPr id="8" name="Picture 7" descr="CloudFro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89" y="3320305"/>
            <a:ext cx="731520" cy="731520"/>
          </a:xfrm>
          <a:prstGeom prst="rect">
            <a:avLst/>
          </a:prstGeom>
        </p:spPr>
      </p:pic>
      <p:sp>
        <p:nvSpPr>
          <p:cNvPr id="18" name="TextBox 17"/>
          <p:cNvSpPr txBox="1"/>
          <p:nvPr/>
        </p:nvSpPr>
        <p:spPr>
          <a:xfrm>
            <a:off x="387383" y="4148613"/>
            <a:ext cx="647932" cy="153888"/>
          </a:xfrm>
          <a:prstGeom prst="rect">
            <a:avLst/>
          </a:prstGeom>
          <a:noFill/>
        </p:spPr>
        <p:txBody>
          <a:bodyPr wrap="square" lIns="0" tIns="0" rIns="0" bIns="0" rtlCol="0">
            <a:spAutoFit/>
          </a:bodyPr>
          <a:lstStyle/>
          <a:p>
            <a:pPr algn="ctr"/>
            <a:r>
              <a:rPr lang="en-US" sz="1000" dirty="0" err="1" smtClean="0"/>
              <a:t>CloudFront</a:t>
            </a:r>
            <a:endParaRPr lang="en-US" sz="1000" dirty="0"/>
          </a:p>
        </p:txBody>
      </p:sp>
      <p:pic>
        <p:nvPicPr>
          <p:cNvPr id="11" name="Picture 10" descr="CloudFront-Download-Distributi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1732" y="3320305"/>
            <a:ext cx="731520" cy="731520"/>
          </a:xfrm>
          <a:prstGeom prst="rect">
            <a:avLst/>
          </a:prstGeom>
        </p:spPr>
      </p:pic>
      <p:sp>
        <p:nvSpPr>
          <p:cNvPr id="19" name="TextBox 18"/>
          <p:cNvSpPr txBox="1"/>
          <p:nvPr/>
        </p:nvSpPr>
        <p:spPr>
          <a:xfrm>
            <a:off x="1630297" y="4153090"/>
            <a:ext cx="674390" cy="306852"/>
          </a:xfrm>
          <a:prstGeom prst="rect">
            <a:avLst/>
          </a:prstGeom>
          <a:noFill/>
        </p:spPr>
        <p:txBody>
          <a:bodyPr wrap="square" lIns="0" tIns="0" rIns="0" bIns="0" rtlCol="0">
            <a:spAutoFit/>
          </a:bodyPr>
          <a:lstStyle/>
          <a:p>
            <a:pPr algn="ctr"/>
            <a:r>
              <a:rPr lang="en-US" sz="1000" dirty="0" smtClean="0"/>
              <a:t>Download Distribution</a:t>
            </a:r>
            <a:endParaRPr lang="en-US" sz="1000" dirty="0"/>
          </a:p>
        </p:txBody>
      </p:sp>
      <p:pic>
        <p:nvPicPr>
          <p:cNvPr id="9" name="Picture 8" descr="CloudFront-Edge-Locati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484" y="3320305"/>
            <a:ext cx="731520" cy="731520"/>
          </a:xfrm>
          <a:prstGeom prst="rect">
            <a:avLst/>
          </a:prstGeom>
        </p:spPr>
      </p:pic>
      <p:sp>
        <p:nvSpPr>
          <p:cNvPr id="20" name="TextBox 19"/>
          <p:cNvSpPr txBox="1"/>
          <p:nvPr/>
        </p:nvSpPr>
        <p:spPr>
          <a:xfrm>
            <a:off x="4114017" y="4156083"/>
            <a:ext cx="846454" cy="153888"/>
          </a:xfrm>
          <a:prstGeom prst="rect">
            <a:avLst/>
          </a:prstGeom>
          <a:noFill/>
        </p:spPr>
        <p:txBody>
          <a:bodyPr wrap="square" lIns="0" tIns="0" rIns="0" bIns="0" rtlCol="0">
            <a:spAutoFit/>
          </a:bodyPr>
          <a:lstStyle/>
          <a:p>
            <a:pPr algn="ctr"/>
            <a:r>
              <a:rPr lang="en-US" sz="1000" dirty="0" smtClean="0"/>
              <a:t>Edge Location</a:t>
            </a:r>
            <a:endParaRPr lang="en-US" sz="1000" dirty="0"/>
          </a:p>
        </p:txBody>
      </p:sp>
      <p:pic>
        <p:nvPicPr>
          <p:cNvPr id="12" name="Picture 11" descr="CloudFront-Streaming-Distribu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875" y="3320305"/>
            <a:ext cx="731520" cy="731520"/>
          </a:xfrm>
          <a:prstGeom prst="rect">
            <a:avLst/>
          </a:prstGeom>
        </p:spPr>
      </p:pic>
      <p:sp>
        <p:nvSpPr>
          <p:cNvPr id="21" name="TextBox 20"/>
          <p:cNvSpPr txBox="1"/>
          <p:nvPr/>
        </p:nvSpPr>
        <p:spPr>
          <a:xfrm>
            <a:off x="2876497" y="4153090"/>
            <a:ext cx="694276" cy="306852"/>
          </a:xfrm>
          <a:prstGeom prst="rect">
            <a:avLst/>
          </a:prstGeom>
          <a:noFill/>
        </p:spPr>
        <p:txBody>
          <a:bodyPr wrap="square" lIns="0" tIns="0" rIns="0" bIns="0" rtlCol="0">
            <a:spAutoFit/>
          </a:bodyPr>
          <a:lstStyle/>
          <a:p>
            <a:pPr algn="ctr"/>
            <a:r>
              <a:rPr lang="en-US" sz="1000" dirty="0" smtClean="0"/>
              <a:t>Streaming Distribution</a:t>
            </a:r>
            <a:endParaRPr lang="en-US" sz="1000" dirty="0"/>
          </a:p>
        </p:txBody>
      </p:sp>
      <p:pic>
        <p:nvPicPr>
          <p:cNvPr id="5" name="Picture 4" descr="Amazon-Glacier-Archiv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7558" y="1204650"/>
            <a:ext cx="992480" cy="992480"/>
          </a:xfrm>
          <a:prstGeom prst="rect">
            <a:avLst/>
          </a:prstGeom>
        </p:spPr>
      </p:pic>
      <p:pic>
        <p:nvPicPr>
          <p:cNvPr id="6" name="Picture 5" descr="Amazon-Glacier-Vaul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90969" y="1204650"/>
            <a:ext cx="990984" cy="990984"/>
          </a:xfrm>
          <a:prstGeom prst="rect">
            <a:avLst/>
          </a:prstGeom>
        </p:spPr>
      </p:pic>
    </p:spTree>
    <p:extLst>
      <p:ext uri="{BB962C8B-B14F-4D97-AF65-F5344CB8AC3E}">
        <p14:creationId xmlns:p14="http://schemas.microsoft.com/office/powerpoint/2010/main" val="1096016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34364"/>
          </a:xfrm>
        </p:spPr>
        <p:txBody>
          <a:bodyPr/>
          <a:lstStyle/>
          <a:p>
            <a:r>
              <a:rPr lang="en-US" dirty="0" smtClean="0"/>
              <a:t>Database</a:t>
            </a:r>
            <a:endParaRPr lang="en-US" dirty="0"/>
          </a:p>
        </p:txBody>
      </p:sp>
      <p:sp>
        <p:nvSpPr>
          <p:cNvPr id="3" name="TextBox 2"/>
          <p:cNvSpPr txBox="1"/>
          <p:nvPr/>
        </p:nvSpPr>
        <p:spPr>
          <a:xfrm>
            <a:off x="257707" y="906180"/>
            <a:ext cx="4250793" cy="338554"/>
          </a:xfrm>
          <a:prstGeom prst="rect">
            <a:avLst/>
          </a:prstGeom>
          <a:noFill/>
        </p:spPr>
        <p:txBody>
          <a:bodyPr wrap="square" rtlCol="0">
            <a:spAutoFit/>
          </a:bodyPr>
          <a:lstStyle/>
          <a:p>
            <a:r>
              <a:rPr lang="en-US" sz="1600" dirty="0" smtClean="0">
                <a:latin typeface="Arial"/>
                <a:cs typeface="Arial"/>
              </a:rPr>
              <a:t>Amazon </a:t>
            </a:r>
            <a:r>
              <a:rPr lang="en-US" sz="1600" dirty="0" err="1" smtClean="0">
                <a:latin typeface="Arial"/>
                <a:cs typeface="Arial"/>
              </a:rPr>
              <a:t>DynamoDB</a:t>
            </a:r>
            <a:endParaRPr lang="en-US" sz="1600" dirty="0">
              <a:latin typeface="Arial"/>
              <a:cs typeface="Arial"/>
            </a:endParaRPr>
          </a:p>
        </p:txBody>
      </p:sp>
      <p:sp>
        <p:nvSpPr>
          <p:cNvPr id="4" name="TextBox 3"/>
          <p:cNvSpPr txBox="1"/>
          <p:nvPr/>
        </p:nvSpPr>
        <p:spPr>
          <a:xfrm>
            <a:off x="250236" y="2855268"/>
            <a:ext cx="4701643" cy="338554"/>
          </a:xfrm>
          <a:prstGeom prst="rect">
            <a:avLst/>
          </a:prstGeom>
          <a:noFill/>
        </p:spPr>
        <p:txBody>
          <a:bodyPr wrap="square" rtlCol="0">
            <a:spAutoFit/>
          </a:bodyPr>
          <a:lstStyle/>
          <a:p>
            <a:r>
              <a:rPr lang="en-US" sz="1600" dirty="0" smtClean="0">
                <a:latin typeface="Arial"/>
                <a:cs typeface="Arial"/>
              </a:rPr>
              <a:t>Amazon Relational Database Service</a:t>
            </a:r>
            <a:endParaRPr lang="en-US" sz="1600" dirty="0">
              <a:latin typeface="Arial"/>
              <a:cs typeface="Arial"/>
            </a:endParaRPr>
          </a:p>
        </p:txBody>
      </p:sp>
      <p:pic>
        <p:nvPicPr>
          <p:cNvPr id="5" name="Picture 4" descr="DynamoD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314450"/>
            <a:ext cx="731520" cy="731520"/>
          </a:xfrm>
          <a:prstGeom prst="rect">
            <a:avLst/>
          </a:prstGeom>
        </p:spPr>
      </p:pic>
      <p:pic>
        <p:nvPicPr>
          <p:cNvPr id="6" name="Picture 5" descr="Attribu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600" y="1314450"/>
            <a:ext cx="731520" cy="731520"/>
          </a:xfrm>
          <a:prstGeom prst="rect">
            <a:avLst/>
          </a:prstGeom>
        </p:spPr>
      </p:pic>
      <p:pic>
        <p:nvPicPr>
          <p:cNvPr id="7" name="Picture 6" descr="Attribut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900" y="1314450"/>
            <a:ext cx="731520" cy="731520"/>
          </a:xfrm>
          <a:prstGeom prst="rect">
            <a:avLst/>
          </a:prstGeom>
        </p:spPr>
      </p:pic>
      <p:pic>
        <p:nvPicPr>
          <p:cNvPr id="8" name="Picture 7" descr="Ite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6000" y="1314450"/>
            <a:ext cx="731520" cy="731520"/>
          </a:xfrm>
          <a:prstGeom prst="rect">
            <a:avLst/>
          </a:prstGeom>
        </p:spPr>
      </p:pic>
      <p:pic>
        <p:nvPicPr>
          <p:cNvPr id="9" name="Picture 8" descr="Items.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9300" y="1314450"/>
            <a:ext cx="731520" cy="731520"/>
          </a:xfrm>
          <a:prstGeom prst="rect">
            <a:avLst/>
          </a:prstGeom>
        </p:spPr>
      </p:pic>
      <p:pic>
        <p:nvPicPr>
          <p:cNvPr id="10" name="Picture 9" descr="Tabl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2700" y="1314450"/>
            <a:ext cx="731520" cy="731520"/>
          </a:xfrm>
          <a:prstGeom prst="rect">
            <a:avLst/>
          </a:prstGeom>
        </p:spPr>
      </p:pic>
      <p:pic>
        <p:nvPicPr>
          <p:cNvPr id="11" name="Picture 10" descr="RDS-DB-Instace-Read-Replic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9401" y="3317230"/>
            <a:ext cx="731520" cy="731520"/>
          </a:xfrm>
          <a:prstGeom prst="rect">
            <a:avLst/>
          </a:prstGeom>
        </p:spPr>
      </p:pic>
      <p:pic>
        <p:nvPicPr>
          <p:cNvPr id="12" name="Picture 11" descr="RDS-DB-Instace-tandby-Multi-AZ-.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82684" y="3317230"/>
            <a:ext cx="731520" cy="731520"/>
          </a:xfrm>
          <a:prstGeom prst="rect">
            <a:avLst/>
          </a:prstGeom>
        </p:spPr>
      </p:pic>
      <p:pic>
        <p:nvPicPr>
          <p:cNvPr id="13" name="Picture 12" descr="RDS-DB-Instac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5967" y="3317230"/>
            <a:ext cx="731520" cy="731520"/>
          </a:xfrm>
          <a:prstGeom prst="rect">
            <a:avLst/>
          </a:prstGeom>
        </p:spPr>
      </p:pic>
      <p:pic>
        <p:nvPicPr>
          <p:cNvPr id="15" name="Picture 14" descr="RDS.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9250" y="3317230"/>
            <a:ext cx="731520" cy="731520"/>
          </a:xfrm>
          <a:prstGeom prst="rect">
            <a:avLst/>
          </a:prstGeom>
        </p:spPr>
      </p:pic>
      <p:pic>
        <p:nvPicPr>
          <p:cNvPr id="16" name="Picture 15" descr="Oracle-DB-Instac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82835" y="3317230"/>
            <a:ext cx="731520" cy="731520"/>
          </a:xfrm>
          <a:prstGeom prst="rect">
            <a:avLst/>
          </a:prstGeom>
        </p:spPr>
      </p:pic>
      <p:pic>
        <p:nvPicPr>
          <p:cNvPr id="17" name="Picture 16" descr="RDS-MS-SQL-Instanc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49553" y="3317230"/>
            <a:ext cx="731520" cy="731520"/>
          </a:xfrm>
          <a:prstGeom prst="rect">
            <a:avLst/>
          </a:prstGeom>
        </p:spPr>
      </p:pic>
      <p:pic>
        <p:nvPicPr>
          <p:cNvPr id="18" name="Picture 17" descr="MySQL-DB-Instance-.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16118" y="3317230"/>
            <a:ext cx="731520" cy="731520"/>
          </a:xfrm>
          <a:prstGeom prst="rect">
            <a:avLst/>
          </a:prstGeom>
        </p:spPr>
      </p:pic>
      <p:sp>
        <p:nvSpPr>
          <p:cNvPr id="19" name="TextBox 18"/>
          <p:cNvSpPr txBox="1"/>
          <p:nvPr/>
        </p:nvSpPr>
        <p:spPr>
          <a:xfrm>
            <a:off x="1124880" y="2127045"/>
            <a:ext cx="847076" cy="153888"/>
          </a:xfrm>
          <a:prstGeom prst="rect">
            <a:avLst/>
          </a:prstGeom>
          <a:noFill/>
        </p:spPr>
        <p:txBody>
          <a:bodyPr wrap="square" lIns="0" tIns="0" rIns="0" bIns="0" rtlCol="0">
            <a:spAutoFit/>
          </a:bodyPr>
          <a:lstStyle/>
          <a:p>
            <a:pPr algn="ctr"/>
            <a:r>
              <a:rPr lang="en-US" sz="1000" dirty="0" smtClean="0"/>
              <a:t>Table</a:t>
            </a:r>
            <a:endParaRPr lang="en-US" sz="1000" dirty="0"/>
          </a:p>
        </p:txBody>
      </p:sp>
      <p:sp>
        <p:nvSpPr>
          <p:cNvPr id="20" name="TextBox 19"/>
          <p:cNvSpPr txBox="1"/>
          <p:nvPr/>
        </p:nvSpPr>
        <p:spPr>
          <a:xfrm>
            <a:off x="229401" y="2127045"/>
            <a:ext cx="847076" cy="153888"/>
          </a:xfrm>
          <a:prstGeom prst="rect">
            <a:avLst/>
          </a:prstGeom>
          <a:noFill/>
        </p:spPr>
        <p:txBody>
          <a:bodyPr wrap="square" lIns="0" tIns="0" rIns="0" bIns="0" rtlCol="0">
            <a:spAutoFit/>
          </a:bodyPr>
          <a:lstStyle/>
          <a:p>
            <a:pPr algn="ctr"/>
            <a:r>
              <a:rPr lang="en-US" sz="1000" dirty="0" err="1" smtClean="0"/>
              <a:t>DynamoDB</a:t>
            </a:r>
            <a:endParaRPr lang="en-US" sz="1000" dirty="0"/>
          </a:p>
        </p:txBody>
      </p:sp>
      <p:sp>
        <p:nvSpPr>
          <p:cNvPr id="21" name="TextBox 20"/>
          <p:cNvSpPr txBox="1"/>
          <p:nvPr/>
        </p:nvSpPr>
        <p:spPr>
          <a:xfrm>
            <a:off x="2181756" y="2127045"/>
            <a:ext cx="847076" cy="153888"/>
          </a:xfrm>
          <a:prstGeom prst="rect">
            <a:avLst/>
          </a:prstGeom>
          <a:noFill/>
        </p:spPr>
        <p:txBody>
          <a:bodyPr wrap="square" lIns="0" tIns="0" rIns="0" bIns="0" rtlCol="0">
            <a:spAutoFit/>
          </a:bodyPr>
          <a:lstStyle/>
          <a:p>
            <a:pPr algn="ctr"/>
            <a:r>
              <a:rPr lang="en-US" sz="1000" dirty="0" smtClean="0"/>
              <a:t>Item</a:t>
            </a:r>
            <a:endParaRPr lang="en-US" sz="1000" dirty="0"/>
          </a:p>
        </p:txBody>
      </p:sp>
      <p:sp>
        <p:nvSpPr>
          <p:cNvPr id="22" name="TextBox 21"/>
          <p:cNvSpPr txBox="1"/>
          <p:nvPr/>
        </p:nvSpPr>
        <p:spPr>
          <a:xfrm>
            <a:off x="3169995" y="2127045"/>
            <a:ext cx="847076" cy="153888"/>
          </a:xfrm>
          <a:prstGeom prst="rect">
            <a:avLst/>
          </a:prstGeom>
          <a:noFill/>
        </p:spPr>
        <p:txBody>
          <a:bodyPr wrap="square" lIns="0" tIns="0" rIns="0" bIns="0" rtlCol="0">
            <a:spAutoFit/>
          </a:bodyPr>
          <a:lstStyle/>
          <a:p>
            <a:pPr algn="ctr"/>
            <a:r>
              <a:rPr lang="en-US" sz="1000" dirty="0" smtClean="0"/>
              <a:t>Items</a:t>
            </a:r>
            <a:endParaRPr lang="en-US" sz="1000" dirty="0"/>
          </a:p>
        </p:txBody>
      </p:sp>
      <p:sp>
        <p:nvSpPr>
          <p:cNvPr id="23" name="TextBox 22"/>
          <p:cNvSpPr txBox="1"/>
          <p:nvPr/>
        </p:nvSpPr>
        <p:spPr>
          <a:xfrm>
            <a:off x="4231379" y="2127045"/>
            <a:ext cx="847076" cy="153888"/>
          </a:xfrm>
          <a:prstGeom prst="rect">
            <a:avLst/>
          </a:prstGeom>
          <a:noFill/>
        </p:spPr>
        <p:txBody>
          <a:bodyPr wrap="square" lIns="0" tIns="0" rIns="0" bIns="0" rtlCol="0">
            <a:spAutoFit/>
          </a:bodyPr>
          <a:lstStyle/>
          <a:p>
            <a:pPr algn="ctr"/>
            <a:r>
              <a:rPr lang="en-US" sz="1000" dirty="0" smtClean="0"/>
              <a:t>Attribute</a:t>
            </a:r>
            <a:endParaRPr lang="en-US" sz="1000" dirty="0"/>
          </a:p>
        </p:txBody>
      </p:sp>
      <p:sp>
        <p:nvSpPr>
          <p:cNvPr id="24" name="TextBox 23"/>
          <p:cNvSpPr txBox="1"/>
          <p:nvPr/>
        </p:nvSpPr>
        <p:spPr>
          <a:xfrm>
            <a:off x="5171639" y="2127045"/>
            <a:ext cx="847076" cy="153888"/>
          </a:xfrm>
          <a:prstGeom prst="rect">
            <a:avLst/>
          </a:prstGeom>
          <a:noFill/>
        </p:spPr>
        <p:txBody>
          <a:bodyPr wrap="square" lIns="0" tIns="0" rIns="0" bIns="0" rtlCol="0">
            <a:spAutoFit/>
          </a:bodyPr>
          <a:lstStyle/>
          <a:p>
            <a:pPr algn="ctr"/>
            <a:r>
              <a:rPr lang="en-US" sz="1000" dirty="0" smtClean="0"/>
              <a:t>Attributes</a:t>
            </a:r>
            <a:endParaRPr lang="en-US" sz="1000" dirty="0"/>
          </a:p>
        </p:txBody>
      </p:sp>
      <p:sp>
        <p:nvSpPr>
          <p:cNvPr id="25" name="TextBox 24"/>
          <p:cNvSpPr txBox="1"/>
          <p:nvPr/>
        </p:nvSpPr>
        <p:spPr>
          <a:xfrm>
            <a:off x="290899" y="4221699"/>
            <a:ext cx="852102" cy="153888"/>
          </a:xfrm>
          <a:prstGeom prst="rect">
            <a:avLst/>
          </a:prstGeom>
          <a:noFill/>
        </p:spPr>
        <p:txBody>
          <a:bodyPr wrap="square" lIns="0" tIns="0" rIns="0" bIns="0" rtlCol="0">
            <a:spAutoFit/>
          </a:bodyPr>
          <a:lstStyle/>
          <a:p>
            <a:pPr algn="ctr"/>
            <a:r>
              <a:rPr lang="en-US" sz="1000" dirty="0" smtClean="0"/>
              <a:t>Amazon RDS</a:t>
            </a:r>
            <a:endParaRPr lang="en-US" sz="1000" dirty="0"/>
          </a:p>
        </p:txBody>
      </p:sp>
      <p:sp>
        <p:nvSpPr>
          <p:cNvPr id="26" name="TextBox 25"/>
          <p:cNvSpPr txBox="1"/>
          <p:nvPr/>
        </p:nvSpPr>
        <p:spPr>
          <a:xfrm>
            <a:off x="1458145" y="4144755"/>
            <a:ext cx="847076" cy="307777"/>
          </a:xfrm>
          <a:prstGeom prst="rect">
            <a:avLst/>
          </a:prstGeom>
          <a:noFill/>
        </p:spPr>
        <p:txBody>
          <a:bodyPr wrap="square" lIns="0" tIns="0" rIns="0" bIns="0" rtlCol="0">
            <a:spAutoFit/>
          </a:bodyPr>
          <a:lstStyle/>
          <a:p>
            <a:pPr algn="ctr"/>
            <a:r>
              <a:rPr lang="en-US" sz="1000" dirty="0" smtClean="0"/>
              <a:t>RDS DB Instance</a:t>
            </a:r>
            <a:endParaRPr lang="en-US" sz="1000" dirty="0"/>
          </a:p>
        </p:txBody>
      </p:sp>
      <p:sp>
        <p:nvSpPr>
          <p:cNvPr id="27" name="TextBox 26"/>
          <p:cNvSpPr txBox="1"/>
          <p:nvPr/>
        </p:nvSpPr>
        <p:spPr>
          <a:xfrm>
            <a:off x="2544135" y="4067811"/>
            <a:ext cx="996924" cy="461665"/>
          </a:xfrm>
          <a:prstGeom prst="rect">
            <a:avLst/>
          </a:prstGeom>
          <a:noFill/>
        </p:spPr>
        <p:txBody>
          <a:bodyPr wrap="square" lIns="0" tIns="0" rIns="0" bIns="0" rtlCol="0">
            <a:spAutoFit/>
          </a:bodyPr>
          <a:lstStyle/>
          <a:p>
            <a:pPr algn="ctr"/>
            <a:r>
              <a:rPr lang="en-US" sz="1000" dirty="0" smtClean="0"/>
              <a:t>RDS DB Instance Standby </a:t>
            </a:r>
            <a:br>
              <a:rPr lang="en-US" sz="1000" dirty="0" smtClean="0"/>
            </a:br>
            <a:r>
              <a:rPr lang="en-US" sz="1000" dirty="0" smtClean="0"/>
              <a:t>(Multi-AZ)</a:t>
            </a:r>
            <a:endParaRPr lang="en-US" sz="1000" dirty="0"/>
          </a:p>
        </p:txBody>
      </p:sp>
      <p:sp>
        <p:nvSpPr>
          <p:cNvPr id="28" name="TextBox 27"/>
          <p:cNvSpPr txBox="1"/>
          <p:nvPr/>
        </p:nvSpPr>
        <p:spPr>
          <a:xfrm>
            <a:off x="3797744" y="4067811"/>
            <a:ext cx="848962" cy="461665"/>
          </a:xfrm>
          <a:prstGeom prst="rect">
            <a:avLst/>
          </a:prstGeom>
          <a:noFill/>
        </p:spPr>
        <p:txBody>
          <a:bodyPr wrap="square" lIns="0" tIns="0" rIns="0" bIns="0" rtlCol="0">
            <a:spAutoFit/>
          </a:bodyPr>
          <a:lstStyle/>
          <a:p>
            <a:pPr algn="ctr"/>
            <a:r>
              <a:rPr lang="en-US" sz="1000" dirty="0" smtClean="0"/>
              <a:t>RDS DB Instance Read Replica</a:t>
            </a:r>
            <a:endParaRPr lang="en-US" sz="1000" dirty="0"/>
          </a:p>
        </p:txBody>
      </p:sp>
      <p:sp>
        <p:nvSpPr>
          <p:cNvPr id="29" name="TextBox 28"/>
          <p:cNvSpPr txBox="1"/>
          <p:nvPr/>
        </p:nvSpPr>
        <p:spPr>
          <a:xfrm>
            <a:off x="5048152" y="4144755"/>
            <a:ext cx="671006" cy="307777"/>
          </a:xfrm>
          <a:prstGeom prst="rect">
            <a:avLst/>
          </a:prstGeom>
          <a:noFill/>
        </p:spPr>
        <p:txBody>
          <a:bodyPr wrap="square" lIns="0" tIns="0" rIns="0" bIns="0" rtlCol="0">
            <a:spAutoFit/>
          </a:bodyPr>
          <a:lstStyle/>
          <a:p>
            <a:pPr algn="ctr"/>
            <a:r>
              <a:rPr lang="en-US" sz="1000" dirty="0" smtClean="0"/>
              <a:t>MySQL DB Instance</a:t>
            </a:r>
            <a:endParaRPr lang="en-US" sz="1000" dirty="0"/>
          </a:p>
        </p:txBody>
      </p:sp>
      <p:sp>
        <p:nvSpPr>
          <p:cNvPr id="30" name="TextBox 29"/>
          <p:cNvSpPr txBox="1"/>
          <p:nvPr/>
        </p:nvSpPr>
        <p:spPr>
          <a:xfrm>
            <a:off x="6220432" y="4144755"/>
            <a:ext cx="651480" cy="307777"/>
          </a:xfrm>
          <a:prstGeom prst="rect">
            <a:avLst/>
          </a:prstGeom>
          <a:noFill/>
        </p:spPr>
        <p:txBody>
          <a:bodyPr wrap="square" lIns="0" tIns="0" rIns="0" bIns="0" rtlCol="0">
            <a:spAutoFit/>
          </a:bodyPr>
          <a:lstStyle/>
          <a:p>
            <a:pPr algn="ctr"/>
            <a:r>
              <a:rPr lang="en-US" sz="1000" dirty="0" smtClean="0"/>
              <a:t>Oracle DB Instance</a:t>
            </a:r>
            <a:endParaRPr lang="en-US" sz="1000" dirty="0"/>
          </a:p>
        </p:txBody>
      </p:sp>
      <p:sp>
        <p:nvSpPr>
          <p:cNvPr id="31" name="TextBox 30"/>
          <p:cNvSpPr txBox="1"/>
          <p:nvPr/>
        </p:nvSpPr>
        <p:spPr>
          <a:xfrm>
            <a:off x="7432104" y="4144755"/>
            <a:ext cx="566418" cy="307777"/>
          </a:xfrm>
          <a:prstGeom prst="rect">
            <a:avLst/>
          </a:prstGeom>
          <a:noFill/>
        </p:spPr>
        <p:txBody>
          <a:bodyPr wrap="square" lIns="0" tIns="0" rIns="0" bIns="0" rtlCol="0">
            <a:spAutoFit/>
          </a:bodyPr>
          <a:lstStyle/>
          <a:p>
            <a:pPr algn="ctr"/>
            <a:r>
              <a:rPr lang="en-US" sz="1000" dirty="0" smtClean="0"/>
              <a:t> MS SQL Instance</a:t>
            </a:r>
            <a:endParaRPr lang="en-US" sz="1000" dirty="0"/>
          </a:p>
        </p:txBody>
      </p:sp>
    </p:spTree>
    <p:extLst>
      <p:ext uri="{BB962C8B-B14F-4D97-AF65-F5344CB8AC3E}">
        <p14:creationId xmlns:p14="http://schemas.microsoft.com/office/powerpoint/2010/main" val="2284854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64888"/>
          </a:xfrm>
        </p:spPr>
        <p:txBody>
          <a:bodyPr/>
          <a:lstStyle/>
          <a:p>
            <a:r>
              <a:rPr lang="en-US" dirty="0"/>
              <a:t>Database</a:t>
            </a:r>
          </a:p>
        </p:txBody>
      </p:sp>
      <p:sp>
        <p:nvSpPr>
          <p:cNvPr id="3" name="TextBox 2"/>
          <p:cNvSpPr txBox="1"/>
          <p:nvPr/>
        </p:nvSpPr>
        <p:spPr>
          <a:xfrm>
            <a:off x="257707" y="906180"/>
            <a:ext cx="2218793" cy="338554"/>
          </a:xfrm>
          <a:prstGeom prst="rect">
            <a:avLst/>
          </a:prstGeom>
          <a:noFill/>
        </p:spPr>
        <p:txBody>
          <a:bodyPr wrap="square" rtlCol="0">
            <a:spAutoFit/>
          </a:bodyPr>
          <a:lstStyle/>
          <a:p>
            <a:r>
              <a:rPr lang="en-US" sz="1600" dirty="0" smtClean="0">
                <a:latin typeface="Arial"/>
                <a:cs typeface="Arial"/>
              </a:rPr>
              <a:t>Amazon </a:t>
            </a:r>
            <a:r>
              <a:rPr lang="en-US" sz="1600" dirty="0" err="1" smtClean="0">
                <a:latin typeface="Arial"/>
                <a:cs typeface="Arial"/>
              </a:rPr>
              <a:t>ElastiCache</a:t>
            </a:r>
            <a:endParaRPr lang="en-US" sz="1600" dirty="0">
              <a:latin typeface="Arial"/>
              <a:cs typeface="Arial"/>
            </a:endParaRPr>
          </a:p>
        </p:txBody>
      </p:sp>
      <p:sp>
        <p:nvSpPr>
          <p:cNvPr id="4" name="TextBox 3"/>
          <p:cNvSpPr txBox="1"/>
          <p:nvPr/>
        </p:nvSpPr>
        <p:spPr>
          <a:xfrm>
            <a:off x="257707" y="2855256"/>
            <a:ext cx="1953587" cy="338554"/>
          </a:xfrm>
          <a:prstGeom prst="rect">
            <a:avLst/>
          </a:prstGeom>
          <a:noFill/>
        </p:spPr>
        <p:txBody>
          <a:bodyPr wrap="square" rtlCol="0">
            <a:spAutoFit/>
          </a:bodyPr>
          <a:lstStyle/>
          <a:p>
            <a:r>
              <a:rPr lang="en-US" sz="1600" dirty="0" smtClean="0">
                <a:latin typeface="Arial"/>
                <a:cs typeface="Arial"/>
              </a:rPr>
              <a:t>Amazon Redshift</a:t>
            </a:r>
            <a:endParaRPr lang="en-US" sz="1600" dirty="0">
              <a:latin typeface="Arial"/>
              <a:cs typeface="Arial"/>
            </a:endParaRPr>
          </a:p>
        </p:txBody>
      </p:sp>
      <p:sp>
        <p:nvSpPr>
          <p:cNvPr id="5" name="TextBox 4"/>
          <p:cNvSpPr txBox="1"/>
          <p:nvPr/>
        </p:nvSpPr>
        <p:spPr>
          <a:xfrm>
            <a:off x="3528165" y="906180"/>
            <a:ext cx="2218793" cy="338554"/>
          </a:xfrm>
          <a:prstGeom prst="rect">
            <a:avLst/>
          </a:prstGeom>
          <a:noFill/>
        </p:spPr>
        <p:txBody>
          <a:bodyPr wrap="square" rtlCol="0">
            <a:spAutoFit/>
          </a:bodyPr>
          <a:lstStyle/>
          <a:p>
            <a:pPr algn="ctr"/>
            <a:r>
              <a:rPr lang="en-US" sz="1600" dirty="0">
                <a:ea typeface="Verdana" pitchFamily="34" charset="0"/>
                <a:cs typeface="Arial"/>
              </a:rPr>
              <a:t>Amazon </a:t>
            </a:r>
            <a:r>
              <a:rPr lang="en-US" sz="1600" dirty="0" err="1" smtClean="0">
                <a:latin typeface="Arial"/>
                <a:cs typeface="Arial"/>
              </a:rPr>
              <a:t>SimpleDB</a:t>
            </a:r>
            <a:endParaRPr lang="en-US" sz="1600" dirty="0">
              <a:latin typeface="Arial"/>
              <a:cs typeface="Arial"/>
            </a:endParaRPr>
          </a:p>
        </p:txBody>
      </p:sp>
      <p:pic>
        <p:nvPicPr>
          <p:cNvPr id="6" name="Picture 5" descr="ElasticCach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1297266"/>
            <a:ext cx="731520" cy="731520"/>
          </a:xfrm>
          <a:prstGeom prst="rect">
            <a:avLst/>
          </a:prstGeom>
        </p:spPr>
      </p:pic>
      <p:pic>
        <p:nvPicPr>
          <p:cNvPr id="7" name="Picture 6" descr="ElasticCache-Cache-Nod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633" y="1297266"/>
            <a:ext cx="731520" cy="731520"/>
          </a:xfrm>
          <a:prstGeom prst="rect">
            <a:avLst/>
          </a:prstGeom>
        </p:spPr>
      </p:pic>
      <p:pic>
        <p:nvPicPr>
          <p:cNvPr id="9" name="Picture 8" descr="RedShif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644" y="3319928"/>
            <a:ext cx="731520" cy="731520"/>
          </a:xfrm>
          <a:prstGeom prst="rect">
            <a:avLst/>
          </a:prstGeom>
        </p:spPr>
      </p:pic>
      <p:sp>
        <p:nvSpPr>
          <p:cNvPr id="11" name="TextBox 10"/>
          <p:cNvSpPr txBox="1"/>
          <p:nvPr/>
        </p:nvSpPr>
        <p:spPr>
          <a:xfrm>
            <a:off x="351119" y="2179240"/>
            <a:ext cx="714246" cy="153888"/>
          </a:xfrm>
          <a:prstGeom prst="rect">
            <a:avLst/>
          </a:prstGeom>
          <a:noFill/>
        </p:spPr>
        <p:txBody>
          <a:bodyPr wrap="square" lIns="0" tIns="0" rIns="0" bIns="0" rtlCol="0">
            <a:spAutoFit/>
          </a:bodyPr>
          <a:lstStyle/>
          <a:p>
            <a:pPr algn="ctr"/>
            <a:r>
              <a:rPr lang="en-US" sz="1000" dirty="0" err="1" smtClean="0">
                <a:latin typeface="Arial"/>
                <a:cs typeface="Arial"/>
              </a:rPr>
              <a:t>ElastiCache</a:t>
            </a:r>
            <a:endParaRPr lang="en-US" sz="1000" dirty="0">
              <a:latin typeface="Arial"/>
              <a:cs typeface="Arial"/>
            </a:endParaRPr>
          </a:p>
        </p:txBody>
      </p:sp>
      <p:sp>
        <p:nvSpPr>
          <p:cNvPr id="12" name="TextBox 11"/>
          <p:cNvSpPr txBox="1"/>
          <p:nvPr/>
        </p:nvSpPr>
        <p:spPr>
          <a:xfrm>
            <a:off x="1404315" y="2102296"/>
            <a:ext cx="1044157" cy="307777"/>
          </a:xfrm>
          <a:prstGeom prst="rect">
            <a:avLst/>
          </a:prstGeom>
          <a:noFill/>
        </p:spPr>
        <p:txBody>
          <a:bodyPr wrap="square" lIns="0" tIns="0" rIns="0" bIns="0" rtlCol="0">
            <a:spAutoFit/>
          </a:bodyPr>
          <a:lstStyle/>
          <a:p>
            <a:pPr algn="ctr"/>
            <a:r>
              <a:rPr lang="en-US" sz="1000" dirty="0" err="1" smtClean="0">
                <a:latin typeface="Arial"/>
                <a:cs typeface="Arial"/>
              </a:rPr>
              <a:t>ElastiCache</a:t>
            </a:r>
            <a:r>
              <a:rPr lang="en-US" sz="1000" dirty="0" smtClean="0">
                <a:latin typeface="Arial"/>
                <a:cs typeface="Arial"/>
              </a:rPr>
              <a:t> Cache Node</a:t>
            </a:r>
            <a:endParaRPr lang="en-US" sz="1000" dirty="0">
              <a:latin typeface="Arial"/>
              <a:cs typeface="Arial"/>
            </a:endParaRPr>
          </a:p>
        </p:txBody>
      </p:sp>
      <p:pic>
        <p:nvPicPr>
          <p:cNvPr id="8" name="Picture 7" descr="Domai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660" y="1297266"/>
            <a:ext cx="731520" cy="731520"/>
          </a:xfrm>
          <a:prstGeom prst="rect">
            <a:avLst/>
          </a:prstGeom>
        </p:spPr>
      </p:pic>
      <p:pic>
        <p:nvPicPr>
          <p:cNvPr id="10" name="Picture 9" descr="Simple-D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71178" y="1297266"/>
            <a:ext cx="731520" cy="731520"/>
          </a:xfrm>
          <a:prstGeom prst="rect">
            <a:avLst/>
          </a:prstGeom>
        </p:spPr>
      </p:pic>
      <p:sp>
        <p:nvSpPr>
          <p:cNvPr id="13" name="TextBox 7"/>
          <p:cNvSpPr txBox="1">
            <a:spLocks noChangeArrowheads="1"/>
          </p:cNvSpPr>
          <p:nvPr/>
        </p:nvSpPr>
        <p:spPr bwMode="auto">
          <a:xfrm>
            <a:off x="4965326" y="2179240"/>
            <a:ext cx="738188" cy="153888"/>
          </a:xfrm>
          <a:prstGeom prst="rect">
            <a:avLst/>
          </a:prstGeom>
          <a:noFill/>
          <a:ln w="9525">
            <a:noFill/>
            <a:miter lim="800000"/>
            <a:headEnd/>
            <a:tailEnd/>
          </a:ln>
        </p:spPr>
        <p:txBody>
          <a:bodyPr lIns="0" tIns="0" rIns="0" bIns="0">
            <a:spAutoFit/>
          </a:bodyPr>
          <a:lstStyle/>
          <a:p>
            <a:pPr algn="ctr"/>
            <a:r>
              <a:rPr lang="en-US" sz="1000" dirty="0">
                <a:latin typeface="Arial"/>
                <a:ea typeface="Verdana" pitchFamily="34" charset="0"/>
                <a:cs typeface="Arial"/>
              </a:rPr>
              <a:t>Domain</a:t>
            </a:r>
          </a:p>
        </p:txBody>
      </p:sp>
      <p:sp>
        <p:nvSpPr>
          <p:cNvPr id="14" name="TextBox 23"/>
          <p:cNvSpPr txBox="1">
            <a:spLocks noChangeArrowheads="1"/>
          </p:cNvSpPr>
          <p:nvPr/>
        </p:nvSpPr>
        <p:spPr bwMode="auto">
          <a:xfrm>
            <a:off x="3571609" y="2179240"/>
            <a:ext cx="1130660" cy="153888"/>
          </a:xfrm>
          <a:prstGeom prst="rect">
            <a:avLst/>
          </a:prstGeom>
          <a:noFill/>
          <a:ln w="9525">
            <a:noFill/>
            <a:miter lim="800000"/>
            <a:headEnd/>
            <a:tailEnd/>
          </a:ln>
        </p:spPr>
        <p:txBody>
          <a:bodyPr wrap="square" lIns="0" tIns="0" rIns="0" bIns="0">
            <a:spAutoFit/>
          </a:bodyPr>
          <a:lstStyle/>
          <a:p>
            <a:pPr algn="ctr"/>
            <a:r>
              <a:rPr lang="en-US" sz="1000" dirty="0" smtClean="0">
                <a:latin typeface="Arial"/>
                <a:ea typeface="Verdana" pitchFamily="34" charset="0"/>
                <a:cs typeface="Arial"/>
              </a:rPr>
              <a:t>Amazon </a:t>
            </a:r>
            <a:r>
              <a:rPr lang="en-US" sz="1000" dirty="0" err="1" smtClean="0">
                <a:latin typeface="Arial"/>
                <a:ea typeface="Verdana" pitchFamily="34" charset="0"/>
                <a:cs typeface="Arial"/>
              </a:rPr>
              <a:t>SimpleDB</a:t>
            </a:r>
            <a:endParaRPr lang="en-US" sz="1000" dirty="0">
              <a:latin typeface="Arial"/>
              <a:ea typeface="Verdana" pitchFamily="34" charset="0"/>
              <a:cs typeface="Arial"/>
            </a:endParaRPr>
          </a:p>
        </p:txBody>
      </p:sp>
      <p:sp>
        <p:nvSpPr>
          <p:cNvPr id="15" name="TextBox 14"/>
          <p:cNvSpPr txBox="1"/>
          <p:nvPr/>
        </p:nvSpPr>
        <p:spPr>
          <a:xfrm>
            <a:off x="194234" y="4146767"/>
            <a:ext cx="1030340" cy="153888"/>
          </a:xfrm>
          <a:prstGeom prst="rect">
            <a:avLst/>
          </a:prstGeom>
          <a:noFill/>
        </p:spPr>
        <p:txBody>
          <a:bodyPr wrap="square" lIns="0" tIns="0" rIns="0" bIns="0" rtlCol="0">
            <a:spAutoFit/>
          </a:bodyPr>
          <a:lstStyle/>
          <a:p>
            <a:pPr algn="ctr"/>
            <a:r>
              <a:rPr lang="en-US" sz="1000" dirty="0" smtClean="0">
                <a:latin typeface="Arial"/>
                <a:cs typeface="Arial"/>
              </a:rPr>
              <a:t>Amazon Redshift</a:t>
            </a:r>
          </a:p>
        </p:txBody>
      </p:sp>
    </p:spTree>
    <p:extLst>
      <p:ext uri="{BB962C8B-B14F-4D97-AF65-F5344CB8AC3E}">
        <p14:creationId xmlns:p14="http://schemas.microsoft.com/office/powerpoint/2010/main" val="274279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672464"/>
          </a:xfrm>
        </p:spPr>
        <p:txBody>
          <a:bodyPr/>
          <a:lstStyle/>
          <a:p>
            <a:r>
              <a:rPr lang="en-US" dirty="0"/>
              <a:t>Deployment &amp; </a:t>
            </a:r>
            <a:r>
              <a:rPr lang="en-US" dirty="0" smtClean="0"/>
              <a:t>Management </a:t>
            </a:r>
            <a:endParaRPr lang="en-US" dirty="0"/>
          </a:p>
        </p:txBody>
      </p:sp>
      <p:sp>
        <p:nvSpPr>
          <p:cNvPr id="3" name="TextBox 2"/>
          <p:cNvSpPr txBox="1"/>
          <p:nvPr/>
        </p:nvSpPr>
        <p:spPr>
          <a:xfrm>
            <a:off x="257707" y="906180"/>
            <a:ext cx="3285593" cy="338554"/>
          </a:xfrm>
          <a:prstGeom prst="rect">
            <a:avLst/>
          </a:prstGeom>
          <a:noFill/>
        </p:spPr>
        <p:txBody>
          <a:bodyPr wrap="square" rtlCol="0">
            <a:spAutoFit/>
          </a:bodyPr>
          <a:lstStyle/>
          <a:p>
            <a:r>
              <a:rPr lang="en-US" sz="1600" dirty="0" smtClean="0">
                <a:cs typeface="Arial"/>
              </a:rPr>
              <a:t>AWS Elastic </a:t>
            </a:r>
            <a:r>
              <a:rPr lang="en-US" sz="1600" dirty="0">
                <a:cs typeface="Arial"/>
              </a:rPr>
              <a:t>Beanstalk</a:t>
            </a:r>
            <a:endParaRPr lang="en-US" sz="1600" dirty="0">
              <a:latin typeface="Arial"/>
              <a:cs typeface="Arial"/>
            </a:endParaRPr>
          </a:p>
        </p:txBody>
      </p:sp>
      <p:sp>
        <p:nvSpPr>
          <p:cNvPr id="4" name="TextBox 3"/>
          <p:cNvSpPr txBox="1"/>
          <p:nvPr/>
        </p:nvSpPr>
        <p:spPr>
          <a:xfrm>
            <a:off x="257707" y="2855268"/>
            <a:ext cx="2752940" cy="338554"/>
          </a:xfrm>
          <a:prstGeom prst="rect">
            <a:avLst/>
          </a:prstGeom>
          <a:noFill/>
        </p:spPr>
        <p:txBody>
          <a:bodyPr wrap="square" rtlCol="0">
            <a:spAutoFit/>
          </a:bodyPr>
          <a:lstStyle/>
          <a:p>
            <a:r>
              <a:rPr lang="en-US" sz="1600" dirty="0" smtClean="0">
                <a:cs typeface="Arial"/>
              </a:rPr>
              <a:t>AWS </a:t>
            </a:r>
            <a:r>
              <a:rPr lang="en-US" sz="1600" dirty="0" err="1" smtClean="0">
                <a:cs typeface="Arial"/>
              </a:rPr>
              <a:t>CloudFormation</a:t>
            </a:r>
            <a:endParaRPr lang="en-US" sz="1600" dirty="0">
              <a:latin typeface="Arial"/>
              <a:cs typeface="Arial"/>
            </a:endParaRPr>
          </a:p>
        </p:txBody>
      </p:sp>
      <p:sp>
        <p:nvSpPr>
          <p:cNvPr id="11" name="TextBox 10"/>
          <p:cNvSpPr txBox="1"/>
          <p:nvPr/>
        </p:nvSpPr>
        <p:spPr>
          <a:xfrm>
            <a:off x="3625183" y="906180"/>
            <a:ext cx="2208334" cy="338554"/>
          </a:xfrm>
          <a:prstGeom prst="rect">
            <a:avLst/>
          </a:prstGeom>
          <a:noFill/>
        </p:spPr>
        <p:txBody>
          <a:bodyPr wrap="square" rtlCol="0">
            <a:spAutoFit/>
          </a:bodyPr>
          <a:lstStyle/>
          <a:p>
            <a:pPr algn="ctr"/>
            <a:r>
              <a:rPr lang="en-US" sz="1600" dirty="0" smtClean="0">
                <a:latin typeface="Arial"/>
                <a:cs typeface="Arial"/>
              </a:rPr>
              <a:t>Amazon </a:t>
            </a:r>
            <a:r>
              <a:rPr lang="en-US" sz="1600" dirty="0" err="1" smtClean="0">
                <a:latin typeface="Arial"/>
                <a:cs typeface="Arial"/>
              </a:rPr>
              <a:t>CloudWatch</a:t>
            </a:r>
            <a:endParaRPr lang="en-US" sz="1600" dirty="0">
              <a:latin typeface="Arial"/>
              <a:cs typeface="Arial"/>
            </a:endParaRPr>
          </a:p>
        </p:txBody>
      </p:sp>
      <p:sp>
        <p:nvSpPr>
          <p:cNvPr id="12" name="TextBox 11"/>
          <p:cNvSpPr txBox="1"/>
          <p:nvPr/>
        </p:nvSpPr>
        <p:spPr>
          <a:xfrm>
            <a:off x="3662526" y="2855268"/>
            <a:ext cx="3702452" cy="338554"/>
          </a:xfrm>
          <a:prstGeom prst="rect">
            <a:avLst/>
          </a:prstGeom>
          <a:noFill/>
        </p:spPr>
        <p:txBody>
          <a:bodyPr wrap="square" rtlCol="0">
            <a:spAutoFit/>
          </a:bodyPr>
          <a:lstStyle/>
          <a:p>
            <a:pPr algn="ctr"/>
            <a:r>
              <a:rPr lang="en-US" sz="1600" dirty="0"/>
              <a:t>AWS Identity and Access </a:t>
            </a:r>
            <a:r>
              <a:rPr lang="en-US" sz="1600" dirty="0" smtClean="0"/>
              <a:t>Management</a:t>
            </a:r>
            <a:endParaRPr lang="en-US" sz="1600" dirty="0"/>
          </a:p>
        </p:txBody>
      </p:sp>
      <p:pic>
        <p:nvPicPr>
          <p:cNvPr id="5" name="Picture 4" descr="Elastic-Beanstal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11" y="1303428"/>
            <a:ext cx="731520" cy="731520"/>
          </a:xfrm>
          <a:prstGeom prst="rect">
            <a:avLst/>
          </a:prstGeom>
        </p:spPr>
      </p:pic>
      <p:sp>
        <p:nvSpPr>
          <p:cNvPr id="18" name="TextBox 17"/>
          <p:cNvSpPr txBox="1"/>
          <p:nvPr/>
        </p:nvSpPr>
        <p:spPr>
          <a:xfrm>
            <a:off x="227844" y="2130938"/>
            <a:ext cx="967454" cy="153888"/>
          </a:xfrm>
          <a:prstGeom prst="rect">
            <a:avLst/>
          </a:prstGeom>
          <a:noFill/>
        </p:spPr>
        <p:txBody>
          <a:bodyPr wrap="square" lIns="0" tIns="0" rIns="0" bIns="0" rtlCol="0">
            <a:spAutoFit/>
          </a:bodyPr>
          <a:lstStyle/>
          <a:p>
            <a:pPr algn="ctr"/>
            <a:r>
              <a:rPr lang="en-US" sz="1000" dirty="0" smtClean="0"/>
              <a:t>Elastic Beanstalk</a:t>
            </a:r>
            <a:endParaRPr lang="en-US" sz="1000" dirty="0"/>
          </a:p>
        </p:txBody>
      </p:sp>
      <p:pic>
        <p:nvPicPr>
          <p:cNvPr id="7" name="Picture 6" descr="Applic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6455" y="1303428"/>
            <a:ext cx="731520" cy="731520"/>
          </a:xfrm>
          <a:prstGeom prst="rect">
            <a:avLst/>
          </a:prstGeom>
        </p:spPr>
      </p:pic>
      <p:sp>
        <p:nvSpPr>
          <p:cNvPr id="19" name="TextBox 18"/>
          <p:cNvSpPr txBox="1"/>
          <p:nvPr/>
        </p:nvSpPr>
        <p:spPr>
          <a:xfrm>
            <a:off x="1395507" y="2130938"/>
            <a:ext cx="753416" cy="153888"/>
          </a:xfrm>
          <a:prstGeom prst="rect">
            <a:avLst/>
          </a:prstGeom>
          <a:noFill/>
        </p:spPr>
        <p:txBody>
          <a:bodyPr wrap="square" lIns="0" tIns="0" rIns="0" bIns="0" rtlCol="0">
            <a:spAutoFit/>
          </a:bodyPr>
          <a:lstStyle/>
          <a:p>
            <a:pPr algn="ctr"/>
            <a:r>
              <a:rPr lang="en-US" sz="1000" dirty="0" smtClean="0"/>
              <a:t>Application</a:t>
            </a:r>
            <a:endParaRPr lang="en-US" sz="1000" dirty="0"/>
          </a:p>
        </p:txBody>
      </p:sp>
      <p:sp>
        <p:nvSpPr>
          <p:cNvPr id="20" name="TextBox 19"/>
          <p:cNvSpPr txBox="1"/>
          <p:nvPr/>
        </p:nvSpPr>
        <p:spPr>
          <a:xfrm>
            <a:off x="2349132" y="2130938"/>
            <a:ext cx="736222" cy="153888"/>
          </a:xfrm>
          <a:prstGeom prst="rect">
            <a:avLst/>
          </a:prstGeom>
          <a:noFill/>
        </p:spPr>
        <p:txBody>
          <a:bodyPr wrap="square" lIns="0" tIns="0" rIns="0" bIns="0" rtlCol="0">
            <a:spAutoFit/>
          </a:bodyPr>
          <a:lstStyle/>
          <a:p>
            <a:pPr algn="ctr"/>
            <a:r>
              <a:rPr lang="en-US" sz="1000" dirty="0" smtClean="0"/>
              <a:t>Deployment</a:t>
            </a:r>
            <a:endParaRPr lang="en-US" sz="1000" dirty="0"/>
          </a:p>
        </p:txBody>
      </p:sp>
      <p:pic>
        <p:nvPicPr>
          <p:cNvPr id="15" name="Picture 14" descr="I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8067" y="3315640"/>
            <a:ext cx="731520" cy="731520"/>
          </a:xfrm>
          <a:prstGeom prst="rect">
            <a:avLst/>
          </a:prstGeom>
        </p:spPr>
      </p:pic>
      <p:sp>
        <p:nvSpPr>
          <p:cNvPr id="21" name="TextBox 20"/>
          <p:cNvSpPr txBox="1"/>
          <p:nvPr/>
        </p:nvSpPr>
        <p:spPr>
          <a:xfrm>
            <a:off x="3936103" y="4209333"/>
            <a:ext cx="415448" cy="153888"/>
          </a:xfrm>
          <a:prstGeom prst="rect">
            <a:avLst/>
          </a:prstGeom>
          <a:noFill/>
        </p:spPr>
        <p:txBody>
          <a:bodyPr wrap="square" lIns="0" tIns="0" rIns="0" bIns="0" rtlCol="0">
            <a:spAutoFit/>
          </a:bodyPr>
          <a:lstStyle/>
          <a:p>
            <a:pPr algn="ctr"/>
            <a:r>
              <a:rPr lang="en-US" sz="1000" dirty="0" smtClean="0"/>
              <a:t>IAM</a:t>
            </a:r>
            <a:endParaRPr lang="en-US" sz="1000" dirty="0"/>
          </a:p>
        </p:txBody>
      </p:sp>
      <p:pic>
        <p:nvPicPr>
          <p:cNvPr id="17" name="Picture 16" descr="IAM-Add-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4692" y="3315640"/>
            <a:ext cx="731520" cy="731520"/>
          </a:xfrm>
          <a:prstGeom prst="rect">
            <a:avLst/>
          </a:prstGeom>
        </p:spPr>
      </p:pic>
      <p:sp>
        <p:nvSpPr>
          <p:cNvPr id="22" name="TextBox 21"/>
          <p:cNvSpPr txBox="1"/>
          <p:nvPr/>
        </p:nvSpPr>
        <p:spPr>
          <a:xfrm>
            <a:off x="4700816" y="4209333"/>
            <a:ext cx="759272" cy="153888"/>
          </a:xfrm>
          <a:prstGeom prst="rect">
            <a:avLst/>
          </a:prstGeom>
          <a:noFill/>
        </p:spPr>
        <p:txBody>
          <a:bodyPr wrap="square" lIns="0" tIns="0" rIns="0" bIns="0" rtlCol="0">
            <a:spAutoFit/>
          </a:bodyPr>
          <a:lstStyle/>
          <a:p>
            <a:pPr algn="ctr"/>
            <a:r>
              <a:rPr lang="en-US" sz="1000" dirty="0" smtClean="0"/>
              <a:t>IAM Add-on</a:t>
            </a:r>
            <a:endParaRPr lang="en-US" sz="1000" dirty="0"/>
          </a:p>
        </p:txBody>
      </p:sp>
      <p:pic>
        <p:nvPicPr>
          <p:cNvPr id="16" name="Picture 15" descr="IAM-Security-Token-Servi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1317" y="3315640"/>
            <a:ext cx="731520" cy="731520"/>
          </a:xfrm>
          <a:prstGeom prst="rect">
            <a:avLst/>
          </a:prstGeom>
        </p:spPr>
      </p:pic>
      <p:sp>
        <p:nvSpPr>
          <p:cNvPr id="23" name="TextBox 22"/>
          <p:cNvSpPr txBox="1"/>
          <p:nvPr/>
        </p:nvSpPr>
        <p:spPr>
          <a:xfrm>
            <a:off x="5854088" y="4209333"/>
            <a:ext cx="325978" cy="153888"/>
          </a:xfrm>
          <a:prstGeom prst="rect">
            <a:avLst/>
          </a:prstGeom>
          <a:noFill/>
        </p:spPr>
        <p:txBody>
          <a:bodyPr wrap="square" lIns="0" tIns="0" rIns="0" bIns="0" rtlCol="0">
            <a:spAutoFit/>
          </a:bodyPr>
          <a:lstStyle/>
          <a:p>
            <a:pPr algn="ctr"/>
            <a:r>
              <a:rPr lang="en-US" sz="1000" dirty="0"/>
              <a:t>STS</a:t>
            </a:r>
          </a:p>
        </p:txBody>
      </p:sp>
      <p:pic>
        <p:nvPicPr>
          <p:cNvPr id="8" name="Picture 7" descr="CloudForma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340" y="3315640"/>
            <a:ext cx="731520" cy="731520"/>
          </a:xfrm>
          <a:prstGeom prst="rect">
            <a:avLst/>
          </a:prstGeom>
        </p:spPr>
      </p:pic>
      <p:sp>
        <p:nvSpPr>
          <p:cNvPr id="29" name="TextBox 28"/>
          <p:cNvSpPr txBox="1"/>
          <p:nvPr/>
        </p:nvSpPr>
        <p:spPr>
          <a:xfrm>
            <a:off x="205432" y="4132389"/>
            <a:ext cx="997336" cy="307777"/>
          </a:xfrm>
          <a:prstGeom prst="rect">
            <a:avLst/>
          </a:prstGeom>
          <a:noFill/>
        </p:spPr>
        <p:txBody>
          <a:bodyPr wrap="square" lIns="0" tIns="0" rIns="0" bIns="0" rtlCol="0">
            <a:spAutoFit/>
          </a:bodyPr>
          <a:lstStyle/>
          <a:p>
            <a:pPr algn="ctr"/>
            <a:r>
              <a:rPr lang="en-US" sz="1000" dirty="0" smtClean="0"/>
              <a:t>AWS </a:t>
            </a:r>
            <a:r>
              <a:rPr lang="en-US" sz="1000" dirty="0" err="1" smtClean="0"/>
              <a:t>CloudFormation</a:t>
            </a:r>
            <a:endParaRPr lang="en-US" sz="1000" dirty="0"/>
          </a:p>
        </p:txBody>
      </p:sp>
      <p:pic>
        <p:nvPicPr>
          <p:cNvPr id="9" name="Picture 8" descr="CloudFormation-Tempat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3778" y="3315640"/>
            <a:ext cx="731520" cy="731520"/>
          </a:xfrm>
          <a:prstGeom prst="rect">
            <a:avLst/>
          </a:prstGeom>
        </p:spPr>
      </p:pic>
      <p:sp>
        <p:nvSpPr>
          <p:cNvPr id="30" name="TextBox 29"/>
          <p:cNvSpPr txBox="1"/>
          <p:nvPr/>
        </p:nvSpPr>
        <p:spPr>
          <a:xfrm>
            <a:off x="1512476" y="4209333"/>
            <a:ext cx="574124" cy="153888"/>
          </a:xfrm>
          <a:prstGeom prst="rect">
            <a:avLst/>
          </a:prstGeom>
          <a:noFill/>
        </p:spPr>
        <p:txBody>
          <a:bodyPr wrap="square" lIns="0" tIns="0" rIns="0" bIns="0" rtlCol="0">
            <a:spAutoFit/>
          </a:bodyPr>
          <a:lstStyle/>
          <a:p>
            <a:pPr algn="ctr"/>
            <a:r>
              <a:rPr lang="en-US" sz="1000" dirty="0" smtClean="0"/>
              <a:t>Template</a:t>
            </a:r>
            <a:endParaRPr lang="en-US" sz="1000" dirty="0"/>
          </a:p>
        </p:txBody>
      </p:sp>
      <p:pic>
        <p:nvPicPr>
          <p:cNvPr id="10" name="Picture 9" descr="CloudFormation-Stack.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6308" y="3315640"/>
            <a:ext cx="731520" cy="731520"/>
          </a:xfrm>
          <a:prstGeom prst="rect">
            <a:avLst/>
          </a:prstGeom>
        </p:spPr>
      </p:pic>
      <p:sp>
        <p:nvSpPr>
          <p:cNvPr id="31" name="TextBox 30"/>
          <p:cNvSpPr txBox="1"/>
          <p:nvPr/>
        </p:nvSpPr>
        <p:spPr>
          <a:xfrm>
            <a:off x="2528428" y="4209333"/>
            <a:ext cx="467280" cy="153888"/>
          </a:xfrm>
          <a:prstGeom prst="rect">
            <a:avLst/>
          </a:prstGeom>
          <a:noFill/>
        </p:spPr>
        <p:txBody>
          <a:bodyPr wrap="square" lIns="0" tIns="0" rIns="0" bIns="0" rtlCol="0">
            <a:spAutoFit/>
          </a:bodyPr>
          <a:lstStyle/>
          <a:p>
            <a:pPr algn="ctr"/>
            <a:r>
              <a:rPr lang="en-US" sz="1000" dirty="0" smtClean="0"/>
              <a:t>Stack</a:t>
            </a:r>
            <a:endParaRPr lang="en-US" sz="1000" dirty="0"/>
          </a:p>
        </p:txBody>
      </p:sp>
      <p:pic>
        <p:nvPicPr>
          <p:cNvPr id="13" name="Picture 12" descr="CloudWatch.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55463" y="1303428"/>
            <a:ext cx="731520" cy="731520"/>
          </a:xfrm>
          <a:prstGeom prst="rect">
            <a:avLst/>
          </a:prstGeom>
        </p:spPr>
      </p:pic>
      <p:pic>
        <p:nvPicPr>
          <p:cNvPr id="14" name="Picture 13" descr="CloudWatch-Alar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00038" y="1303428"/>
            <a:ext cx="731520" cy="731520"/>
          </a:xfrm>
          <a:prstGeom prst="rect">
            <a:avLst/>
          </a:prstGeom>
        </p:spPr>
      </p:pic>
      <p:sp>
        <p:nvSpPr>
          <p:cNvPr id="32" name="TextBox 31"/>
          <p:cNvSpPr txBox="1"/>
          <p:nvPr/>
        </p:nvSpPr>
        <p:spPr>
          <a:xfrm>
            <a:off x="3827143" y="2130938"/>
            <a:ext cx="788160" cy="153888"/>
          </a:xfrm>
          <a:prstGeom prst="rect">
            <a:avLst/>
          </a:prstGeom>
          <a:noFill/>
        </p:spPr>
        <p:txBody>
          <a:bodyPr wrap="square" lIns="0" tIns="0" rIns="0" bIns="0" rtlCol="0">
            <a:spAutoFit/>
          </a:bodyPr>
          <a:lstStyle/>
          <a:p>
            <a:pPr algn="ctr"/>
            <a:r>
              <a:rPr lang="en-US" sz="1000" dirty="0" err="1" smtClean="0"/>
              <a:t>CloudWatch</a:t>
            </a:r>
            <a:endParaRPr lang="en-US" sz="1000" dirty="0"/>
          </a:p>
        </p:txBody>
      </p:sp>
      <p:sp>
        <p:nvSpPr>
          <p:cNvPr id="33" name="TextBox 32"/>
          <p:cNvSpPr txBox="1"/>
          <p:nvPr/>
        </p:nvSpPr>
        <p:spPr>
          <a:xfrm>
            <a:off x="5049705" y="2130938"/>
            <a:ext cx="432186" cy="153888"/>
          </a:xfrm>
          <a:prstGeom prst="rect">
            <a:avLst/>
          </a:prstGeom>
          <a:noFill/>
        </p:spPr>
        <p:txBody>
          <a:bodyPr wrap="square" lIns="0" tIns="0" rIns="0" bIns="0" rtlCol="0">
            <a:spAutoFit/>
          </a:bodyPr>
          <a:lstStyle/>
          <a:p>
            <a:pPr algn="ctr"/>
            <a:r>
              <a:rPr lang="en-US" sz="1000" dirty="0" smtClean="0"/>
              <a:t>Alarm</a:t>
            </a:r>
            <a:endParaRPr lang="en-US" sz="1000" dirty="0"/>
          </a:p>
        </p:txBody>
      </p:sp>
      <p:sp>
        <p:nvSpPr>
          <p:cNvPr id="49" name="TextBox 48"/>
          <p:cNvSpPr txBox="1"/>
          <p:nvPr/>
        </p:nvSpPr>
        <p:spPr>
          <a:xfrm>
            <a:off x="6025010" y="913649"/>
            <a:ext cx="2192648" cy="338554"/>
          </a:xfrm>
          <a:prstGeom prst="rect">
            <a:avLst/>
          </a:prstGeom>
          <a:noFill/>
        </p:spPr>
        <p:txBody>
          <a:bodyPr wrap="square" rtlCol="0">
            <a:spAutoFit/>
          </a:bodyPr>
          <a:lstStyle/>
          <a:p>
            <a:pPr algn="ctr"/>
            <a:r>
              <a:rPr lang="en-US" sz="1600" dirty="0" smtClean="0">
                <a:cs typeface="Arial"/>
              </a:rPr>
              <a:t>AWS Data Pipeline</a:t>
            </a:r>
            <a:endParaRPr lang="en-US" sz="1600" dirty="0">
              <a:latin typeface="Arial"/>
              <a:cs typeface="Arial"/>
            </a:endParaRPr>
          </a:p>
        </p:txBody>
      </p:sp>
      <p:sp>
        <p:nvSpPr>
          <p:cNvPr id="50" name="TextBox 49"/>
          <p:cNvSpPr txBox="1"/>
          <p:nvPr/>
        </p:nvSpPr>
        <p:spPr>
          <a:xfrm>
            <a:off x="7804494" y="2856002"/>
            <a:ext cx="1130329" cy="348879"/>
          </a:xfrm>
          <a:prstGeom prst="rect">
            <a:avLst/>
          </a:prstGeom>
          <a:noFill/>
        </p:spPr>
        <p:txBody>
          <a:bodyPr wrap="square" rtlCol="0">
            <a:spAutoFit/>
          </a:bodyPr>
          <a:lstStyle/>
          <a:p>
            <a:pPr algn="ctr"/>
            <a:r>
              <a:rPr lang="en-US" sz="1600" dirty="0" err="1" smtClean="0">
                <a:latin typeface="Arial"/>
                <a:cs typeface="Arial"/>
              </a:rPr>
              <a:t>OpsWorks</a:t>
            </a:r>
            <a:endParaRPr lang="en-US" sz="1600" dirty="0">
              <a:latin typeface="Arial"/>
              <a:cs typeface="Arial"/>
            </a:endParaRPr>
          </a:p>
        </p:txBody>
      </p:sp>
      <p:pic>
        <p:nvPicPr>
          <p:cNvPr id="51" name="Picture 50" descr="OpsWorks.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03898" y="3328894"/>
            <a:ext cx="731520" cy="731520"/>
          </a:xfrm>
          <a:prstGeom prst="rect">
            <a:avLst/>
          </a:prstGeom>
        </p:spPr>
      </p:pic>
      <p:pic>
        <p:nvPicPr>
          <p:cNvPr id="52" name="Picture 51" descr="DataPipline.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55574" y="1300250"/>
            <a:ext cx="731520" cy="731520"/>
          </a:xfrm>
          <a:prstGeom prst="rect">
            <a:avLst/>
          </a:prstGeom>
        </p:spPr>
      </p:pic>
      <p:sp>
        <p:nvSpPr>
          <p:cNvPr id="53" name="TextBox 52"/>
          <p:cNvSpPr txBox="1"/>
          <p:nvPr/>
        </p:nvSpPr>
        <p:spPr>
          <a:xfrm>
            <a:off x="7917206" y="4209333"/>
            <a:ext cx="904904" cy="153888"/>
          </a:xfrm>
          <a:prstGeom prst="rect">
            <a:avLst/>
          </a:prstGeom>
          <a:noFill/>
        </p:spPr>
        <p:txBody>
          <a:bodyPr wrap="square" lIns="0" tIns="0" rIns="0" bIns="0" rtlCol="0">
            <a:spAutoFit/>
          </a:bodyPr>
          <a:lstStyle/>
          <a:p>
            <a:pPr algn="ctr"/>
            <a:r>
              <a:rPr lang="en-US" sz="1000" dirty="0" err="1" smtClean="0"/>
              <a:t>OpsWorks</a:t>
            </a:r>
            <a:endParaRPr lang="en-US" sz="1000" dirty="0" smtClean="0"/>
          </a:p>
        </p:txBody>
      </p:sp>
      <p:sp>
        <p:nvSpPr>
          <p:cNvPr id="54" name="TextBox 53"/>
          <p:cNvSpPr txBox="1"/>
          <p:nvPr/>
        </p:nvSpPr>
        <p:spPr>
          <a:xfrm>
            <a:off x="6515250" y="2130938"/>
            <a:ext cx="1212168" cy="153888"/>
          </a:xfrm>
          <a:prstGeom prst="rect">
            <a:avLst/>
          </a:prstGeom>
          <a:noFill/>
        </p:spPr>
        <p:txBody>
          <a:bodyPr wrap="square" lIns="0" tIns="0" rIns="0" bIns="0" rtlCol="0">
            <a:spAutoFit/>
          </a:bodyPr>
          <a:lstStyle/>
          <a:p>
            <a:pPr algn="ctr"/>
            <a:r>
              <a:rPr lang="en-US" sz="1000" dirty="0" smtClean="0"/>
              <a:t>AWS Data Pipeline</a:t>
            </a:r>
            <a:endParaRPr lang="en-US" sz="1000" dirty="0"/>
          </a:p>
        </p:txBody>
      </p:sp>
      <p:pic>
        <p:nvPicPr>
          <p:cNvPr id="24" name="Picture 23" descr="Elastic-Beanstalk-Deployment.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19604" y="1163065"/>
            <a:ext cx="1008912" cy="1008912"/>
          </a:xfrm>
          <a:prstGeom prst="rect">
            <a:avLst/>
          </a:prstGeom>
        </p:spPr>
      </p:pic>
    </p:spTree>
    <p:extLst>
      <p:ext uri="{BB962C8B-B14F-4D97-AF65-F5344CB8AC3E}">
        <p14:creationId xmlns:p14="http://schemas.microsoft.com/office/powerpoint/2010/main" val="285338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608" y="114936"/>
            <a:ext cx="8205304" cy="551814"/>
          </a:xfrm>
        </p:spPr>
        <p:txBody>
          <a:bodyPr/>
          <a:lstStyle/>
          <a:p>
            <a:r>
              <a:rPr lang="en-US" dirty="0"/>
              <a:t>App Services</a:t>
            </a:r>
          </a:p>
        </p:txBody>
      </p:sp>
      <p:sp>
        <p:nvSpPr>
          <p:cNvPr id="3" name="TextBox 2"/>
          <p:cNvSpPr txBox="1"/>
          <p:nvPr/>
        </p:nvSpPr>
        <p:spPr>
          <a:xfrm>
            <a:off x="257707" y="913651"/>
            <a:ext cx="3285593" cy="338554"/>
          </a:xfrm>
          <a:prstGeom prst="rect">
            <a:avLst/>
          </a:prstGeom>
          <a:noFill/>
        </p:spPr>
        <p:txBody>
          <a:bodyPr wrap="square" rtlCol="0">
            <a:spAutoFit/>
          </a:bodyPr>
          <a:lstStyle/>
          <a:p>
            <a:r>
              <a:rPr lang="en-US" sz="1600" dirty="0" smtClean="0">
                <a:cs typeface="Arial"/>
              </a:rPr>
              <a:t>Amazon </a:t>
            </a:r>
            <a:r>
              <a:rPr lang="en-US" sz="1600" dirty="0" err="1" smtClean="0">
                <a:cs typeface="Arial"/>
              </a:rPr>
              <a:t>CloudSearch</a:t>
            </a:r>
            <a:endParaRPr lang="en-US" sz="1600" dirty="0">
              <a:latin typeface="Arial"/>
              <a:cs typeface="Arial"/>
            </a:endParaRPr>
          </a:p>
        </p:txBody>
      </p:sp>
      <p:sp>
        <p:nvSpPr>
          <p:cNvPr id="4" name="TextBox 3"/>
          <p:cNvSpPr txBox="1"/>
          <p:nvPr/>
        </p:nvSpPr>
        <p:spPr>
          <a:xfrm>
            <a:off x="257707" y="2855258"/>
            <a:ext cx="4111093" cy="338554"/>
          </a:xfrm>
          <a:prstGeom prst="rect">
            <a:avLst/>
          </a:prstGeom>
          <a:noFill/>
        </p:spPr>
        <p:txBody>
          <a:bodyPr wrap="square" rtlCol="0">
            <a:spAutoFit/>
          </a:bodyPr>
          <a:lstStyle/>
          <a:p>
            <a:r>
              <a:rPr lang="en-US" sz="1600" dirty="0"/>
              <a:t>Amazon Simple Notification </a:t>
            </a:r>
            <a:r>
              <a:rPr lang="en-US" sz="1600" dirty="0" smtClean="0"/>
              <a:t>Service</a:t>
            </a:r>
            <a:endParaRPr lang="en-US" sz="1600" dirty="0"/>
          </a:p>
        </p:txBody>
      </p:sp>
      <p:sp>
        <p:nvSpPr>
          <p:cNvPr id="5" name="TextBox 4"/>
          <p:cNvSpPr txBox="1"/>
          <p:nvPr/>
        </p:nvSpPr>
        <p:spPr>
          <a:xfrm>
            <a:off x="4524907" y="906180"/>
            <a:ext cx="4250793" cy="338554"/>
          </a:xfrm>
          <a:prstGeom prst="rect">
            <a:avLst/>
          </a:prstGeom>
          <a:noFill/>
        </p:spPr>
        <p:txBody>
          <a:bodyPr wrap="square" rtlCol="0">
            <a:spAutoFit/>
          </a:bodyPr>
          <a:lstStyle/>
          <a:p>
            <a:r>
              <a:rPr lang="en-US" sz="1600" dirty="0"/>
              <a:t>Amazon Simple Email </a:t>
            </a:r>
            <a:r>
              <a:rPr lang="en-US" sz="1600" dirty="0" smtClean="0"/>
              <a:t>Service</a:t>
            </a:r>
            <a:endParaRPr lang="en-US" sz="1600" dirty="0"/>
          </a:p>
        </p:txBody>
      </p:sp>
      <p:pic>
        <p:nvPicPr>
          <p:cNvPr id="7" name="Picture 6" descr="CloudSear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726" y="1300629"/>
            <a:ext cx="731520" cy="731520"/>
          </a:xfrm>
          <a:prstGeom prst="rect">
            <a:avLst/>
          </a:prstGeom>
        </p:spPr>
      </p:pic>
      <p:pic>
        <p:nvPicPr>
          <p:cNvPr id="9" name="Picture 8" descr="SES-Emai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737" y="1298387"/>
            <a:ext cx="731520" cy="731520"/>
          </a:xfrm>
          <a:prstGeom prst="rect">
            <a:avLst/>
          </a:prstGeom>
        </p:spPr>
      </p:pic>
      <p:pic>
        <p:nvPicPr>
          <p:cNvPr id="10" name="Picture 9" descr="S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533" y="1298387"/>
            <a:ext cx="731520" cy="731520"/>
          </a:xfrm>
          <a:prstGeom prst="rect">
            <a:avLst/>
          </a:prstGeom>
        </p:spPr>
      </p:pic>
      <p:sp>
        <p:nvSpPr>
          <p:cNvPr id="15" name="TextBox 14"/>
          <p:cNvSpPr txBox="1"/>
          <p:nvPr/>
        </p:nvSpPr>
        <p:spPr>
          <a:xfrm>
            <a:off x="4663973" y="2193495"/>
            <a:ext cx="790640" cy="154850"/>
          </a:xfrm>
          <a:prstGeom prst="rect">
            <a:avLst/>
          </a:prstGeom>
          <a:noFill/>
        </p:spPr>
        <p:txBody>
          <a:bodyPr wrap="square" lIns="0" tIns="0" rIns="0" bIns="0" rtlCol="0">
            <a:spAutoFit/>
          </a:bodyPr>
          <a:lstStyle/>
          <a:p>
            <a:pPr algn="ctr"/>
            <a:r>
              <a:rPr lang="en-US" sz="1000" dirty="0" smtClean="0"/>
              <a:t>Amazon SES</a:t>
            </a:r>
            <a:endParaRPr lang="en-US" sz="1000" dirty="0"/>
          </a:p>
        </p:txBody>
      </p:sp>
      <p:sp>
        <p:nvSpPr>
          <p:cNvPr id="16" name="TextBox 15"/>
          <p:cNvSpPr txBox="1"/>
          <p:nvPr/>
        </p:nvSpPr>
        <p:spPr>
          <a:xfrm>
            <a:off x="6046197" y="2193495"/>
            <a:ext cx="480600" cy="154850"/>
          </a:xfrm>
          <a:prstGeom prst="rect">
            <a:avLst/>
          </a:prstGeom>
          <a:noFill/>
        </p:spPr>
        <p:txBody>
          <a:bodyPr wrap="square" lIns="0" tIns="0" rIns="0" bIns="0" rtlCol="0">
            <a:spAutoFit/>
          </a:bodyPr>
          <a:lstStyle/>
          <a:p>
            <a:pPr algn="ctr"/>
            <a:r>
              <a:rPr lang="en-US" sz="1000" dirty="0" smtClean="0"/>
              <a:t>Email</a:t>
            </a:r>
            <a:endParaRPr lang="en-US" sz="1000" dirty="0"/>
          </a:p>
        </p:txBody>
      </p:sp>
      <p:pic>
        <p:nvPicPr>
          <p:cNvPr id="11" name="Picture 10" descr="SN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590" y="3314139"/>
            <a:ext cx="731520" cy="731520"/>
          </a:xfrm>
          <a:prstGeom prst="rect">
            <a:avLst/>
          </a:prstGeom>
        </p:spPr>
      </p:pic>
      <p:sp>
        <p:nvSpPr>
          <p:cNvPr id="17" name="TextBox 16"/>
          <p:cNvSpPr txBox="1"/>
          <p:nvPr/>
        </p:nvSpPr>
        <p:spPr>
          <a:xfrm>
            <a:off x="315329" y="4084887"/>
            <a:ext cx="836042" cy="153888"/>
          </a:xfrm>
          <a:prstGeom prst="rect">
            <a:avLst/>
          </a:prstGeom>
          <a:noFill/>
        </p:spPr>
        <p:txBody>
          <a:bodyPr wrap="square" lIns="0" tIns="0" rIns="0" bIns="0" rtlCol="0">
            <a:spAutoFit/>
          </a:bodyPr>
          <a:lstStyle/>
          <a:p>
            <a:pPr algn="ctr"/>
            <a:r>
              <a:rPr lang="en-US" sz="1000" dirty="0" smtClean="0"/>
              <a:t>Amazon SNS</a:t>
            </a:r>
            <a:endParaRPr lang="en-US" sz="1000" dirty="0"/>
          </a:p>
        </p:txBody>
      </p:sp>
      <p:pic>
        <p:nvPicPr>
          <p:cNvPr id="14" name="Picture 13" descr="SNS-Email-Notifica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2341" y="3314139"/>
            <a:ext cx="975360" cy="731520"/>
          </a:xfrm>
          <a:prstGeom prst="rect">
            <a:avLst/>
          </a:prstGeom>
        </p:spPr>
      </p:pic>
      <p:sp>
        <p:nvSpPr>
          <p:cNvPr id="18" name="TextBox 17"/>
          <p:cNvSpPr txBox="1"/>
          <p:nvPr/>
        </p:nvSpPr>
        <p:spPr>
          <a:xfrm>
            <a:off x="1355867" y="4084887"/>
            <a:ext cx="1028308" cy="153888"/>
          </a:xfrm>
          <a:prstGeom prst="rect">
            <a:avLst/>
          </a:prstGeom>
          <a:noFill/>
        </p:spPr>
        <p:txBody>
          <a:bodyPr wrap="square" lIns="0" tIns="0" rIns="0" bIns="0" rtlCol="0">
            <a:spAutoFit/>
          </a:bodyPr>
          <a:lstStyle/>
          <a:p>
            <a:pPr algn="ctr"/>
            <a:r>
              <a:rPr lang="en-US" sz="1000" dirty="0" smtClean="0"/>
              <a:t>Email Notification</a:t>
            </a:r>
            <a:endParaRPr lang="en-US" sz="1000" dirty="0"/>
          </a:p>
        </p:txBody>
      </p:sp>
      <p:pic>
        <p:nvPicPr>
          <p:cNvPr id="13" name="Picture 12" descr="SNS-HTTP-Noitficati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3203" y="3314139"/>
            <a:ext cx="975360" cy="731520"/>
          </a:xfrm>
          <a:prstGeom prst="rect">
            <a:avLst/>
          </a:prstGeom>
        </p:spPr>
      </p:pic>
      <p:sp>
        <p:nvSpPr>
          <p:cNvPr id="19" name="TextBox 18"/>
          <p:cNvSpPr txBox="1"/>
          <p:nvPr/>
        </p:nvSpPr>
        <p:spPr>
          <a:xfrm>
            <a:off x="2588671" y="4084887"/>
            <a:ext cx="1024424" cy="153888"/>
          </a:xfrm>
          <a:prstGeom prst="rect">
            <a:avLst/>
          </a:prstGeom>
          <a:noFill/>
        </p:spPr>
        <p:txBody>
          <a:bodyPr wrap="square" lIns="0" tIns="0" rIns="0" bIns="0" rtlCol="0">
            <a:spAutoFit/>
          </a:bodyPr>
          <a:lstStyle/>
          <a:p>
            <a:pPr algn="ctr"/>
            <a:r>
              <a:rPr lang="en-US" sz="1000" dirty="0" smtClean="0"/>
              <a:t>HTTP Notification</a:t>
            </a:r>
            <a:endParaRPr lang="en-US" sz="1000" dirty="0"/>
          </a:p>
        </p:txBody>
      </p:sp>
      <p:pic>
        <p:nvPicPr>
          <p:cNvPr id="12" name="Picture 11" descr="SNS-Topic.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590" y="3314139"/>
            <a:ext cx="975360" cy="731520"/>
          </a:xfrm>
          <a:prstGeom prst="rect">
            <a:avLst/>
          </a:prstGeom>
        </p:spPr>
      </p:pic>
      <p:sp>
        <p:nvSpPr>
          <p:cNvPr id="20" name="TextBox 19"/>
          <p:cNvSpPr txBox="1"/>
          <p:nvPr/>
        </p:nvSpPr>
        <p:spPr>
          <a:xfrm>
            <a:off x="4107620" y="4084887"/>
            <a:ext cx="395300" cy="153888"/>
          </a:xfrm>
          <a:prstGeom prst="rect">
            <a:avLst/>
          </a:prstGeom>
          <a:noFill/>
        </p:spPr>
        <p:txBody>
          <a:bodyPr wrap="square" lIns="0" tIns="0" rIns="0" bIns="0" rtlCol="0">
            <a:spAutoFit/>
          </a:bodyPr>
          <a:lstStyle/>
          <a:p>
            <a:pPr algn="ctr"/>
            <a:r>
              <a:rPr lang="en-US" sz="1000" dirty="0" smtClean="0"/>
              <a:t>Topic</a:t>
            </a:r>
            <a:endParaRPr lang="en-US" sz="1000" dirty="0"/>
          </a:p>
        </p:txBody>
      </p:sp>
      <p:sp>
        <p:nvSpPr>
          <p:cNvPr id="21" name="TextBox 20"/>
          <p:cNvSpPr txBox="1"/>
          <p:nvPr/>
        </p:nvSpPr>
        <p:spPr>
          <a:xfrm>
            <a:off x="281627" y="2117032"/>
            <a:ext cx="857718" cy="307777"/>
          </a:xfrm>
          <a:prstGeom prst="rect">
            <a:avLst/>
          </a:prstGeom>
          <a:noFill/>
        </p:spPr>
        <p:txBody>
          <a:bodyPr wrap="square" lIns="0" tIns="0" rIns="0" bIns="0" rtlCol="0">
            <a:spAutoFit/>
          </a:bodyPr>
          <a:lstStyle/>
          <a:p>
            <a:pPr algn="ctr"/>
            <a:r>
              <a:rPr lang="en-US" sz="1000" dirty="0" smtClean="0"/>
              <a:t>Amazon </a:t>
            </a:r>
            <a:r>
              <a:rPr lang="en-US" sz="1000" dirty="0" err="1" smtClean="0"/>
              <a:t>CloudSearch</a:t>
            </a:r>
            <a:endParaRPr lang="en-US" sz="1000" dirty="0"/>
          </a:p>
        </p:txBody>
      </p:sp>
      <p:sp>
        <p:nvSpPr>
          <p:cNvPr id="22" name="TextBox 21"/>
          <p:cNvSpPr txBox="1"/>
          <p:nvPr/>
        </p:nvSpPr>
        <p:spPr>
          <a:xfrm>
            <a:off x="1316224" y="2193976"/>
            <a:ext cx="932424" cy="153888"/>
          </a:xfrm>
          <a:prstGeom prst="rect">
            <a:avLst/>
          </a:prstGeom>
          <a:noFill/>
        </p:spPr>
        <p:txBody>
          <a:bodyPr wrap="square" lIns="0" tIns="0" rIns="0" bIns="0" rtlCol="0">
            <a:spAutoFit/>
          </a:bodyPr>
          <a:lstStyle/>
          <a:p>
            <a:pPr algn="ctr"/>
            <a:r>
              <a:rPr lang="en-US" sz="1000" dirty="0"/>
              <a:t>SDF metadata</a:t>
            </a:r>
          </a:p>
        </p:txBody>
      </p:sp>
      <p:pic>
        <p:nvPicPr>
          <p:cNvPr id="6" name="Picture 5" descr="Amazon-CloudSearch-SDF-metadat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0041" y="1186797"/>
            <a:ext cx="1103868" cy="1103868"/>
          </a:xfrm>
          <a:prstGeom prst="rect">
            <a:avLst/>
          </a:prstGeom>
        </p:spPr>
      </p:pic>
    </p:spTree>
    <p:extLst>
      <p:ext uri="{BB962C8B-B14F-4D97-AF65-F5344CB8AC3E}">
        <p14:creationId xmlns:p14="http://schemas.microsoft.com/office/powerpoint/2010/main" val="15885783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671</Words>
  <Application>Microsoft Macintosh PowerPoint</Application>
  <PresentationFormat>Bildschirmpräsentation (16:9)</PresentationFormat>
  <Paragraphs>224</Paragraphs>
  <Slides>16</Slides>
  <Notes>0</Notes>
  <HiddenSlides>0</HiddenSlides>
  <MMClips>0</MMClips>
  <ScaleCrop>false</ScaleCrop>
  <HeadingPairs>
    <vt:vector size="4" baseType="variant">
      <vt:variant>
        <vt:lpstr>Design</vt:lpstr>
      </vt:variant>
      <vt:variant>
        <vt:i4>1</vt:i4>
      </vt:variant>
      <vt:variant>
        <vt:lpstr>Folientitel</vt:lpstr>
      </vt:variant>
      <vt:variant>
        <vt:i4>16</vt:i4>
      </vt:variant>
    </vt:vector>
  </HeadingPairs>
  <TitlesOfParts>
    <vt:vector size="17" baseType="lpstr">
      <vt:lpstr>Office Theme</vt:lpstr>
      <vt:lpstr>AWS Simple Icons v2.1</vt:lpstr>
      <vt:lpstr>Compute and Networking</vt:lpstr>
      <vt:lpstr>Compute and Networking</vt:lpstr>
      <vt:lpstr>Storage and Content Delivery</vt:lpstr>
      <vt:lpstr>Storage and Content Delivery</vt:lpstr>
      <vt:lpstr>Database</vt:lpstr>
      <vt:lpstr>Database</vt:lpstr>
      <vt:lpstr>Deployment &amp; Management </vt:lpstr>
      <vt:lpstr>App Services</vt:lpstr>
      <vt:lpstr>App Services</vt:lpstr>
      <vt:lpstr>Non-Service Specific</vt:lpstr>
      <vt:lpstr>On-Demand Workforce</vt:lpstr>
      <vt:lpstr>SDKs</vt:lpstr>
      <vt:lpstr>Groups</vt:lpstr>
      <vt:lpstr>Groups</vt:lpstr>
      <vt:lpstr>PowerPoint-Präsentation</vt:lpstr>
    </vt:vector>
  </TitlesOfParts>
  <Company>Amazon.com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Michael Menzel</cp:lastModifiedBy>
  <cp:revision>359</cp:revision>
  <dcterms:created xsi:type="dcterms:W3CDTF">2012-12-27T19:47:40Z</dcterms:created>
  <dcterms:modified xsi:type="dcterms:W3CDTF">2013-05-07T12:35:19Z</dcterms:modified>
</cp:coreProperties>
</file>